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presentationml.notesSlide+xml" PartName="/ppt/notesSlides/notesSlide3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presentationml.notesSlide+xml" PartName="/ppt/notesSlides/notesSlide4.xml"/>
  <Override ContentType="application/vnd.openxmlformats-officedocument.drawingml.chart+xml" PartName="/ppt/charts/chart3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drawingml.chart+xml" PartName="/ppt/charts/chart4.xml"/>
  <Override ContentType="application/vnd.ms-office.chartstyle+xml" PartName="/ppt/charts/style4.xml"/>
  <Override ContentType="application/vnd.ms-office.chartcolorstyle+xml" PartName="/ppt/charts/colors4.xml"/>
  <Override ContentType="application/vnd.openxmlformats-officedocument.drawingml.chart+xml" PartName="/ppt/charts/chart5.xml"/>
  <Override ContentType="application/vnd.ms-office.chartstyle+xml" PartName="/ppt/charts/style5.xml"/>
  <Override ContentType="application/vnd.ms-office.chartcolorstyle+xml" PartName="/ppt/charts/colors5.xml"/>
  <Override ContentType="application/vnd.openxmlformats-officedocument.drawingml.chart+xml" PartName="/ppt/charts/chart6.xml"/>
  <Override ContentType="application/vnd.ms-office.chartstyle+xml" PartName="/ppt/charts/style6.xml"/>
  <Override ContentType="application/vnd.ms-office.chartcolorstyle+xml" PartName="/ppt/charts/colors6.xml"/>
  <Override ContentType="application/vnd.openxmlformats-officedocument.drawingml.chart+xml" PartName="/ppt/charts/chart7.xml"/>
  <Override ContentType="application/vnd.openxmlformats-officedocument.presentationml.notesSlide+xml" PartName="/ppt/notesSlides/notesSlide9.xml"/>
  <Override ContentType="application/vnd.openxmlformats-officedocument.drawingml.chart+xml" PartName="/ppt/charts/chart8.xml"/>
  <Override ContentType="application/vnd.ms-office.chartstyle+xml" PartName="/ppt/charts/style7.xml"/>
  <Override ContentType="application/vnd.ms-office.chartcolorstyle+xml" PartName="/ppt/charts/colors7.xml"/>
  <Override ContentType="application/vnd.openxmlformats-officedocument.drawingml.chart+xml" PartName="/ppt/charts/chart9.xml"/>
  <Override ContentType="application/vnd.ms-office.chartstyle+xml" PartName="/ppt/charts/style8.xml"/>
  <Override ContentType="application/vnd.ms-office.chartcolorstyle+xml" PartName="/ppt/charts/colors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449" r:id="rId3"/>
    <p:sldId id="451" r:id="rId4"/>
    <p:sldId id="450" r:id="rId5"/>
    <p:sldId id="453" r:id="rId6"/>
    <p:sldId id="452" r:id="rId7"/>
    <p:sldId id="364" r:id="rId8"/>
    <p:sldId id="409" r:id="rId9"/>
    <p:sldId id="406" r:id="rId10"/>
    <p:sldId id="429" r:id="rId11"/>
    <p:sldId id="370" r:id="rId12"/>
    <p:sldId id="398" r:id="rId13"/>
    <p:sldId id="430" r:id="rId14"/>
    <p:sldId id="339" r:id="rId15"/>
    <p:sldId id="432" r:id="rId16"/>
    <p:sldId id="420" r:id="rId17"/>
    <p:sldId id="413" r:id="rId18"/>
    <p:sldId id="411" r:id="rId19"/>
    <p:sldId id="421" r:id="rId20"/>
    <p:sldId id="443" r:id="rId21"/>
    <p:sldId id="434" r:id="rId22"/>
    <p:sldId id="387" r:id="rId23"/>
    <p:sldId id="435" r:id="rId24"/>
    <p:sldId id="376" r:id="rId25"/>
    <p:sldId id="445" r:id="rId26"/>
    <p:sldId id="454" r:id="rId2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A7E1428-733D-42C9-AB84-69F34A5FA254}">
          <p14:sldIdLst>
            <p14:sldId id="449"/>
            <p14:sldId id="451"/>
            <p14:sldId id="450"/>
            <p14:sldId id="453"/>
            <p14:sldId id="452"/>
            <p14:sldId id="364"/>
            <p14:sldId id="409"/>
            <p14:sldId id="406"/>
            <p14:sldId id="429"/>
            <p14:sldId id="370"/>
            <p14:sldId id="398"/>
            <p14:sldId id="430"/>
            <p14:sldId id="339"/>
            <p14:sldId id="432"/>
            <p14:sldId id="420"/>
            <p14:sldId id="413"/>
            <p14:sldId id="411"/>
            <p14:sldId id="421"/>
            <p14:sldId id="443"/>
            <p14:sldId id="434"/>
            <p14:sldId id="387"/>
            <p14:sldId id="435"/>
            <p14:sldId id="376"/>
            <p14:sldId id="445"/>
            <p14:sldId id="4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53B"/>
    <a:srgbClr val="1F06D8"/>
    <a:srgbClr val="376092"/>
    <a:srgbClr val="375FDD"/>
    <a:srgbClr val="6EB517"/>
    <a:srgbClr val="60732F"/>
    <a:srgbClr val="245A24"/>
    <a:srgbClr val="8D5CA8"/>
    <a:srgbClr val="FFFF99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 autoAdjust="0"/>
    <p:restoredTop sz="68785" autoAdjust="0"/>
  </p:normalViewPr>
  <p:slideViewPr>
    <p:cSldViewPr>
      <p:cViewPr varScale="1">
        <p:scale>
          <a:sx n="139" d="100"/>
          <a:sy n="139" d="100"/>
        </p:scale>
        <p:origin x="10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_rels/chart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.xml" Type="http://schemas.microsoft.com/office/2011/relationships/chartColorStyle"/><Relationship Id="rId1" Target="style4.xml" Type="http://schemas.microsoft.com/office/2011/relationships/chartStyle"/></Relationships>
</file>

<file path=ppt/charts/_rels/chart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5.xml" Type="http://schemas.microsoft.com/office/2011/relationships/chartColorStyle"/><Relationship Id="rId1" Target="style5.xml" Type="http://schemas.microsoft.com/office/2011/relationships/chartStyle"/></Relationships>
</file>

<file path=ppt/charts/_rels/chart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6.xml" Type="http://schemas.microsoft.com/office/2011/relationships/chartColorStyle"/><Relationship Id="rId1" Target="style6.xml" Type="http://schemas.microsoft.com/office/2011/relationships/chartStyle"/></Relationships>
</file>

<file path=ppt/charts/_rels/chart7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7.xml" Type="http://schemas.microsoft.com/office/2011/relationships/chartColorStyle"/><Relationship Id="rId1" Target="style7.xml" Type="http://schemas.microsoft.com/office/2011/relationships/chartStyle"/></Relationships>
</file>

<file path=ppt/charts/_rels/chart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8.xml" Type="http://schemas.microsoft.com/office/2011/relationships/chartColorStyle"/><Relationship Id="rId1" Target="style8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Численность населения, тыс. человек</a:t>
            </a:r>
          </a:p>
        </c:rich>
      </c:tx>
      <c:layout>
        <c:manualLayout>
          <c:xMode val="edge"/>
          <c:yMode val="edge"/>
          <c:x val="0.30260687620860183"/>
          <c:y val="2.3891356408244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2668544074813"/>
          <c:y val="0.15959075121345176"/>
          <c:w val="0.87134521285074651"/>
          <c:h val="0.619857520936926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Лист1!$A$1:$G$1</c:f>
              <c:strCache>
                <c:ptCount val="7"/>
                <c:pt idx="0">
                  <c:v> </c:v>
                </c:pt>
                <c:pt idx="1">
                  <c:v>2015</c:v>
                </c:pt>
                <c:pt idx="2">
                  <c:v>2016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Лист1!$A$2:$G$2</c:f>
              <c:numCache>
                <c:formatCode>General</c:formatCode>
                <c:ptCount val="7"/>
                <c:pt idx="1">
                  <c:v>1407.9</c:v>
                </c:pt>
                <c:pt idx="2">
                  <c:v>1417.3</c:v>
                </c:pt>
                <c:pt idx="3">
                  <c:v>1428.5</c:v>
                </c:pt>
                <c:pt idx="4">
                  <c:v>1473.2</c:v>
                </c:pt>
                <c:pt idx="5">
                  <c:v>1473.3</c:v>
                </c:pt>
                <c:pt idx="6">
                  <c:v>1465.8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A-407D-A36B-F971C97DA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986368"/>
        <c:axId val="66987904"/>
      </c:barChart>
      <c:catAx>
        <c:axId val="6698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987904"/>
        <c:crosses val="autoZero"/>
        <c:auto val="1"/>
        <c:lblAlgn val="ctr"/>
        <c:lblOffset val="100"/>
        <c:noMultiLvlLbl val="0"/>
      </c:catAx>
      <c:valAx>
        <c:axId val="66987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98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tx1"/>
                </a:solidFill>
              </a:rPr>
              <a:t>Динамика численности многодетных семей (на начало года)</a:t>
            </a:r>
          </a:p>
        </c:rich>
      </c:tx>
      <c:layout>
        <c:manualLayout>
          <c:xMode val="edge"/>
          <c:yMode val="edge"/>
          <c:x val="0.1511936923219864"/>
          <c:y val="6.5785022187876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13 180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C4-44A5-B838-8CCF4330B0E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14 755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C4-44A5-B838-8CCF4330B0E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16 201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FC4-44A5-B838-8CCF4330B0E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17 268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FC4-44A5-B838-8CCF4330B0E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18 066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FC4-44A5-B838-8CCF4330B0E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19 514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C4-44A5-B838-8CCF4330B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13180</c:v>
                </c:pt>
                <c:pt idx="1">
                  <c:v>14755</c:v>
                </c:pt>
                <c:pt idx="2">
                  <c:v>16201</c:v>
                </c:pt>
                <c:pt idx="3">
                  <c:v>17268</c:v>
                </c:pt>
                <c:pt idx="4">
                  <c:v>18066</c:v>
                </c:pt>
                <c:pt idx="5">
                  <c:v>19514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1-4988-AD16-4E5B334DC4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1073664"/>
        <c:axId val="81075200"/>
      </c:barChart>
      <c:catAx>
        <c:axId val="8107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075200"/>
        <c:crosses val="autoZero"/>
        <c:auto val="1"/>
        <c:lblAlgn val="ctr"/>
        <c:lblOffset val="100"/>
        <c:noMultiLvlLbl val="0"/>
      </c:catAx>
      <c:valAx>
        <c:axId val="81075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07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673800304767249E-2"/>
          <c:y val="5.2066795984273835E-2"/>
          <c:w val="0.83193362603057863"/>
          <c:h val="0.7088273137461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семей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442036094062619E-2"/>
                  <c:y val="3.8480568979146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5F-4DE6-9FF5-36966655D740}"/>
                </c:ext>
              </c:extLst>
            </c:dLbl>
            <c:dLbl>
              <c:idx val="1"/>
              <c:layout>
                <c:manualLayout>
                  <c:x val="-1.9814684333319697E-2"/>
                  <c:y val="7.8591315026211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5F-4DE6-9FF5-36966655D740}"/>
                </c:ext>
              </c:extLst>
            </c:dLbl>
            <c:dLbl>
              <c:idx val="2"/>
              <c:layout>
                <c:manualLayout>
                  <c:x val="-2.9882897626759442E-2"/>
                  <c:y val="-9.9210164924651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4A-45FC-8CD3-F606F3A8601F}"/>
                </c:ext>
              </c:extLst>
            </c:dLbl>
            <c:dLbl>
              <c:idx val="3"/>
              <c:layout>
                <c:manualLayout>
                  <c:x val="-2.9811324382760896E-2"/>
                  <c:y val="9.9199741499044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CD-4C2C-A5EC-3FC608178673}"/>
                </c:ext>
              </c:extLst>
            </c:dLbl>
            <c:dLbl>
              <c:idx val="4"/>
              <c:layout>
                <c:manualLayout>
                  <c:x val="-3.19535365016422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A9-40C7-94F1-E4AA0FE05420}"/>
                </c:ext>
              </c:extLst>
            </c:dLbl>
            <c:dLbl>
              <c:idx val="5"/>
              <c:layout>
                <c:manualLayout>
                  <c:x val="-3.3917171596318359E-2"/>
                  <c:y val="-3.3094376301299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18-4ADF-A978-231F23D10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12659</c:v>
                </c:pt>
                <c:pt idx="1">
                  <c:v>14121</c:v>
                </c:pt>
                <c:pt idx="2">
                  <c:v>15540</c:v>
                </c:pt>
                <c:pt idx="3">
                  <c:v>16260</c:v>
                </c:pt>
                <c:pt idx="4">
                  <c:v>17512</c:v>
                </c:pt>
                <c:pt idx="5" formatCode="General">
                  <c:v>27993</c:v>
                </c:pt>
                <c:pt idx="6" formatCode="General">
                  <c:v>19608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5-4BB7-8DF6-B90B04E7E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учеников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Лист1!$C$2:$C$8</c:f>
              <c:numCache>
                <c:formatCode>#,##0</c:formatCode>
                <c:ptCount val="7"/>
                <c:pt idx="0">
                  <c:v>24226</c:v>
                </c:pt>
                <c:pt idx="1">
                  <c:v>26919</c:v>
                </c:pt>
                <c:pt idx="2">
                  <c:v>29874</c:v>
                </c:pt>
                <c:pt idx="3">
                  <c:v>31915</c:v>
                </c:pt>
                <c:pt idx="4">
                  <c:v>34785</c:v>
                </c:pt>
                <c:pt idx="5" formatCode="General">
                  <c:v>46487</c:v>
                </c:pt>
                <c:pt idx="6" formatCode="General">
                  <c:v>39777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5-4BB7-8DF6-B90B04E7E9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сумма, тыс. рублей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828242786281652E-2"/>
                  <c:y val="-6.6763067604231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D5-4BB7-8DF6-B90B04E7E9B8}"/>
                </c:ext>
              </c:extLst>
            </c:dLbl>
            <c:dLbl>
              <c:idx val="1"/>
              <c:layout>
                <c:manualLayout>
                  <c:x val="1.8460850841134618E-2"/>
                  <c:y val="3.7488577386506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D5-4BB7-8DF6-B90B04E7E9B8}"/>
                </c:ext>
              </c:extLst>
            </c:dLbl>
            <c:dLbl>
              <c:idx val="2"/>
              <c:layout>
                <c:manualLayout>
                  <c:x val="9.5467736128643007E-3"/>
                  <c:y val="2.626813489268420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D5-4BB7-8DF6-B90B04E7E9B8}"/>
                </c:ext>
              </c:extLst>
            </c:dLbl>
            <c:dLbl>
              <c:idx val="3"/>
              <c:layout>
                <c:manualLayout>
                  <c:x val="6.8975455710242875E-3"/>
                  <c:y val="4.5733868924331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CD-4C2C-A5EC-3FC608178673}"/>
                </c:ext>
              </c:extLst>
            </c:dLbl>
            <c:dLbl>
              <c:idx val="4"/>
              <c:layout>
                <c:manualLayout>
                  <c:x val="1.4541638239045161E-2"/>
                  <c:y val="1.107097278109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64-45FC-9688-1B000FB68299}"/>
                </c:ext>
              </c:extLst>
            </c:dLbl>
            <c:dLbl>
              <c:idx val="5"/>
              <c:layout>
                <c:manualLayout>
                  <c:x val="1.8684177541526729E-2"/>
                  <c:y val="-7.785959453748783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A9-40C7-94F1-E4AA0FE05420}"/>
                </c:ext>
              </c:extLst>
            </c:dLbl>
            <c:dLbl>
              <c:idx val="6"/>
              <c:layout>
                <c:manualLayout>
                  <c:x val="1.1305723865439456E-2"/>
                  <c:y val="-3.189731776208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2A-42F7-A3B1-88A657E4E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Лист1!$D$2:$D$8</c:f>
              <c:numCache>
                <c:formatCode>0</c:formatCode>
                <c:ptCount val="7"/>
                <c:pt idx="0" formatCode="#,##0">
                  <c:v>900.6</c:v>
                </c:pt>
                <c:pt idx="1">
                  <c:v>1067.0999999999999</c:v>
                </c:pt>
                <c:pt idx="2">
                  <c:v>1508</c:v>
                </c:pt>
                <c:pt idx="3">
                  <c:v>1767.8</c:v>
                </c:pt>
                <c:pt idx="4" formatCode="General">
                  <c:v>2112</c:v>
                </c:pt>
                <c:pt idx="5" formatCode="General">
                  <c:v>2725.7</c:v>
                </c:pt>
                <c:pt idx="6" formatCode="General">
                  <c:v>3785.6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D5-4BB7-8DF6-B90B04E7E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88139264"/>
        <c:axId val="88140800"/>
        <c:axId val="0"/>
      </c:bar3DChart>
      <c:catAx>
        <c:axId val="8813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140800"/>
        <c:crosses val="autoZero"/>
        <c:auto val="1"/>
        <c:lblAlgn val="ctr"/>
        <c:lblOffset val="100"/>
        <c:noMultiLvlLbl val="0"/>
      </c:catAx>
      <c:valAx>
        <c:axId val="8814080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13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605510634319953"/>
          <c:y val="4.1577999672614087E-2"/>
          <c:w val="0.37044796227460697"/>
          <c:h val="0.91684400065477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2749587395242571E-2"/>
                  <c:y val="-7.5590410571585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4-486A-B88E-191F832BB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электрокардиограммы</c:v>
                </c:pt>
                <c:pt idx="1">
                  <c:v>забор крови на общеклиническое  исследование</c:v>
                </c:pt>
                <c:pt idx="2">
                  <c:v>забор общеклинического анализа мочи</c:v>
                </c:pt>
                <c:pt idx="3">
                  <c:v>забор крови на биохимическое исследование</c:v>
                </c:pt>
                <c:pt idx="4">
                  <c:v>забор крови на выявление простатического антигена</c:v>
                </c:pt>
                <c:pt idx="5">
                  <c:v>цитологические исследования</c:v>
                </c:pt>
                <c:pt idx="6">
                  <c:v>ультразвуковые исследования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22867</c:v>
                </c:pt>
                <c:pt idx="1">
                  <c:v>17480</c:v>
                </c:pt>
                <c:pt idx="2">
                  <c:v>6368</c:v>
                </c:pt>
                <c:pt idx="3">
                  <c:v>14534</c:v>
                </c:pt>
                <c:pt idx="4">
                  <c:v>1884</c:v>
                </c:pt>
                <c:pt idx="5">
                  <c:v>5448</c:v>
                </c:pt>
                <c:pt idx="6">
                  <c:v>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9-4086-A8A1-FF826E125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954560"/>
        <c:axId val="48128768"/>
      </c:barChart>
      <c:dateAx>
        <c:axId val="479545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28768"/>
        <c:crosses val="autoZero"/>
        <c:auto val="0"/>
        <c:lblOffset val="100"/>
        <c:baseTimeUnit val="days"/>
        <c:majorUnit val="1"/>
      </c:dateAx>
      <c:valAx>
        <c:axId val="481287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795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/>
              <a:t>Диспансерное наркологическое наблюдение лиц с х</a:t>
            </a:r>
            <a:r>
              <a:rPr lang="ru-RU" sz="1200" b="1" i="0" u="none" strike="noStrike" baseline="0" dirty="0" smtClean="0"/>
              <a:t>роническим алкоголизмом, человек</a:t>
            </a:r>
            <a:endParaRPr lang="ru-RU" sz="1200" b="1" dirty="0"/>
          </a:p>
        </c:rich>
      </c:tx>
      <c:layout>
        <c:manualLayout>
          <c:xMode val="edge"/>
          <c:yMode val="edge"/>
          <c:x val="0.32156565937118098"/>
          <c:y val="1.9240291290940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789764100285156E-3"/>
          <c:y val="0.20290503148767094"/>
          <c:w val="0.93533125948968632"/>
          <c:h val="0.679999111209641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Лист1!$A$1:$B$1</c:f>
              <c:strCache>
                <c:ptCount val="2"/>
                <c:pt idx="0">
                  <c:v>2021</c:v>
                </c:pt>
                <c:pt idx="1">
                  <c:v>2022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23365</c:v>
                </c:pt>
                <c:pt idx="1">
                  <c:v>23167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0-4106-A871-973B9618D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91520"/>
        <c:axId val="48493312"/>
      </c:barChart>
      <c:catAx>
        <c:axId val="4849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93312"/>
        <c:crosses val="autoZero"/>
        <c:auto val="1"/>
        <c:lblAlgn val="ctr"/>
        <c:lblOffset val="100"/>
        <c:noMultiLvlLbl val="0"/>
      </c:catAx>
      <c:valAx>
        <c:axId val="48493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9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baseline="0" dirty="0" smtClean="0">
                <a:solidFill>
                  <a:schemeClr val="tx1"/>
                </a:solidFill>
                <a:effectLst/>
              </a:rPr>
              <a:t>Диспансерное наркологическое наблюдение лиц с наркологическими расстройствами, человек</a:t>
            </a:r>
            <a:endParaRPr lang="ru-RU" sz="1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27697848387221"/>
          <c:y val="3.6690149426970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67967448061334"/>
          <c:y val="0.24748073743017346"/>
          <c:w val="0.85716749064918762"/>
          <c:h val="0.651748046526660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Лист1!$A$1:$B$1</c:f>
              <c:strCache>
                <c:ptCount val="2"/>
                <c:pt idx="0">
                  <c:v>2021</c:v>
                </c:pt>
                <c:pt idx="1">
                  <c:v>2022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39768</c:v>
                </c:pt>
                <c:pt idx="1">
                  <c:v>37871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7-46A2-A7C4-1B1AA4474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99424"/>
        <c:axId val="48600960"/>
      </c:barChart>
      <c:catAx>
        <c:axId val="4859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600960"/>
        <c:crosses val="autoZero"/>
        <c:auto val="1"/>
        <c:lblAlgn val="ctr"/>
        <c:lblOffset val="100"/>
        <c:noMultiLvlLbl val="0"/>
      </c:catAx>
      <c:valAx>
        <c:axId val="48600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59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740924358291092E-2"/>
          <c:y val="0"/>
          <c:w val="0.89995668675114793"/>
          <c:h val="0.5768999035592001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1.4054120092566603E-3"/>
                  <c:y val="-1.25749297487192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F37-47BE-A8DE-FA6EBB1FE2FE}"/>
                </c:ext>
              </c:extLst>
            </c:dLbl>
            <c:dLbl>
              <c:idx val="3"/>
              <c:layout>
                <c:manualLayout>
                  <c:x val="-2.8108240185133982E-3"/>
                  <c:y val="8.39302299330855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F37-47BE-A8DE-FA6EBB1FE2FE}"/>
                </c:ext>
              </c:extLst>
            </c:dLbl>
            <c:dLbl>
              <c:idx val="5"/>
              <c:layout>
                <c:manualLayout>
                  <c:x val="1.4054120092566857E-3"/>
                  <c:y val="-2.51498594974384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F37-47BE-A8DE-FA6EBB1FE2FE}"/>
                </c:ext>
              </c:extLst>
            </c:dLbl>
            <c:dLbl>
              <c:idx val="7"/>
              <c:layout>
                <c:manualLayout>
                  <c:x val="-1.494654843593789E-3"/>
                  <c:y val="2.30046903001115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AD-4811-B65C-3A2463E53D3B}"/>
                </c:ext>
              </c:extLst>
            </c:dLbl>
            <c:dLbl>
              <c:idx val="8"/>
              <c:layout>
                <c:manualLayout>
                  <c:x val="1.494654843593789E-3"/>
                  <c:y val="1.91705752500930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AD-4811-B65C-3A2463E53D3B}"/>
                </c:ext>
              </c:extLst>
            </c:dLbl>
            <c:dLbl>
              <c:idx val="9"/>
              <c:layout>
                <c:manualLayout>
                  <c:x val="0"/>
                  <c:y val="-1.1502345150055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AD-4811-B65C-3A2463E53D3B}"/>
                </c:ext>
              </c:extLst>
            </c:dLbl>
            <c:dLbl>
              <c:idx val="10"/>
              <c:layout>
                <c:manualLayout>
                  <c:x val="2.9893096871876326E-3"/>
                  <c:y val="2.6838805350130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AD-4811-B65C-3A2463E53D3B}"/>
                </c:ext>
              </c:extLst>
            </c:dLbl>
            <c:dLbl>
              <c:idx val="17"/>
              <c:layout>
                <c:manualLayout>
                  <c:x val="-2.9893096871875797E-3"/>
                  <c:y val="-7.556527535587856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BAD-4811-B65C-3A2463E53D3B}"/>
                </c:ext>
              </c:extLst>
            </c:dLbl>
            <c:dLbl>
              <c:idx val="18"/>
              <c:layout>
                <c:manualLayout>
                  <c:x val="8.9193864524479509E-5"/>
                  <c:y val="1.82153802919869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BAD-4811-B65C-3A2463E53D3B}"/>
                </c:ext>
              </c:extLst>
            </c:dLbl>
            <c:dLbl>
              <c:idx val="19"/>
              <c:layout>
                <c:manualLayout>
                  <c:x val="-1.4946548435936782E-3"/>
                  <c:y val="-1.05891012109765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BAD-4811-B65C-3A2463E53D3B}"/>
                </c:ext>
              </c:extLst>
            </c:dLbl>
            <c:dLbl>
              <c:idx val="24"/>
              <c:layout>
                <c:manualLayout>
                  <c:x val="0"/>
                  <c:y val="1.70843268923179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D-4811-B65C-3A2463E53D3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Sheet1!$A$1:$X$1</c:f>
              <c:strCache>
                <c:ptCount val="24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  <c:pt idx="23">
                  <c:v>Минская область</c:v>
                </c:pt>
              </c:strCache>
            </c:strRef>
          </c:cat>
          <c:val>
            <c:numRef>
              <c:f>Sheet1!$A$2:$X$2</c:f>
              <c:numCache>
                <c:formatCode>General</c:formatCode>
                <c:ptCount val="24"/>
                <c:pt idx="0">
                  <c:v>8.7000000000000011</c:v>
                </c:pt>
                <c:pt idx="1">
                  <c:v>7.7</c:v>
                </c:pt>
                <c:pt idx="2">
                  <c:v>5.6</c:v>
                </c:pt>
                <c:pt idx="3">
                  <c:v>4.8</c:v>
                </c:pt>
                <c:pt idx="4">
                  <c:v>8.6</c:v>
                </c:pt>
                <c:pt idx="5">
                  <c:v>6</c:v>
                </c:pt>
                <c:pt idx="6">
                  <c:v>6.6</c:v>
                </c:pt>
                <c:pt idx="7">
                  <c:v>7</c:v>
                </c:pt>
                <c:pt idx="8">
                  <c:v>7.5</c:v>
                </c:pt>
                <c:pt idx="9">
                  <c:v>9</c:v>
                </c:pt>
                <c:pt idx="10">
                  <c:v>8</c:v>
                </c:pt>
                <c:pt idx="11">
                  <c:v>7</c:v>
                </c:pt>
                <c:pt idx="12">
                  <c:v>7</c:v>
                </c:pt>
                <c:pt idx="13">
                  <c:v>7.7</c:v>
                </c:pt>
                <c:pt idx="14">
                  <c:v>7.4</c:v>
                </c:pt>
                <c:pt idx="15">
                  <c:v>8.5</c:v>
                </c:pt>
                <c:pt idx="16">
                  <c:v>5.7</c:v>
                </c:pt>
                <c:pt idx="17">
                  <c:v>9.6</c:v>
                </c:pt>
                <c:pt idx="18">
                  <c:v>7.4</c:v>
                </c:pt>
                <c:pt idx="19">
                  <c:v>8.5</c:v>
                </c:pt>
                <c:pt idx="20">
                  <c:v>6.4</c:v>
                </c:pt>
                <c:pt idx="21">
                  <c:v>8</c:v>
                </c:pt>
                <c:pt idx="22" formatCode="0.00">
                  <c:v>8.1</c:v>
                </c:pt>
                <c:pt idx="23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9-48C5-B000-75EE2A78F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8854144"/>
        <c:axId val="48855680"/>
      </c:barChart>
      <c:lineChart>
        <c:grouping val="standard"/>
        <c:varyColors val="0"/>
        <c:ser>
          <c:idx val="1"/>
          <c:order val="1"/>
          <c:spPr>
            <a:ln w="666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Sheet1!$A$1:$X$1</c:f>
              <c:strCache>
                <c:ptCount val="24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  <c:pt idx="23">
                  <c:v>Минская область</c:v>
                </c:pt>
              </c:strCache>
            </c:strRef>
          </c:cat>
          <c:val>
            <c:numRef>
              <c:f>Sheet1!$A$3:$X$3</c:f>
              <c:numCache>
                <c:formatCode>General</c:formatCode>
                <c:ptCount val="24"/>
                <c:pt idx="0">
                  <c:v>7.9</c:v>
                </c:pt>
                <c:pt idx="1">
                  <c:v>7.9</c:v>
                </c:pt>
                <c:pt idx="2">
                  <c:v>7.9</c:v>
                </c:pt>
                <c:pt idx="3">
                  <c:v>7.9</c:v>
                </c:pt>
                <c:pt idx="4">
                  <c:v>7.9</c:v>
                </c:pt>
                <c:pt idx="5">
                  <c:v>7.9</c:v>
                </c:pt>
                <c:pt idx="6">
                  <c:v>7.9</c:v>
                </c:pt>
                <c:pt idx="7">
                  <c:v>7.9</c:v>
                </c:pt>
                <c:pt idx="8">
                  <c:v>7.9</c:v>
                </c:pt>
                <c:pt idx="9">
                  <c:v>7.9</c:v>
                </c:pt>
                <c:pt idx="10">
                  <c:v>7.9</c:v>
                </c:pt>
                <c:pt idx="11">
                  <c:v>7.9</c:v>
                </c:pt>
                <c:pt idx="12">
                  <c:v>7.9</c:v>
                </c:pt>
                <c:pt idx="13">
                  <c:v>7.9</c:v>
                </c:pt>
                <c:pt idx="14">
                  <c:v>7.9</c:v>
                </c:pt>
                <c:pt idx="15">
                  <c:v>7.9</c:v>
                </c:pt>
                <c:pt idx="16">
                  <c:v>7.9</c:v>
                </c:pt>
                <c:pt idx="17">
                  <c:v>7.9</c:v>
                </c:pt>
                <c:pt idx="18">
                  <c:v>7.9</c:v>
                </c:pt>
                <c:pt idx="19">
                  <c:v>7.9</c:v>
                </c:pt>
                <c:pt idx="20">
                  <c:v>7.9</c:v>
                </c:pt>
                <c:pt idx="21">
                  <c:v>7.9</c:v>
                </c:pt>
                <c:pt idx="22">
                  <c:v>7.9</c:v>
                </c:pt>
                <c:pt idx="23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37-47BE-A8DE-FA6EBB1FE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54144"/>
        <c:axId val="48855680"/>
      </c:lineChart>
      <c:catAx>
        <c:axId val="4885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55680"/>
        <c:crossesAt val="0"/>
        <c:auto val="1"/>
        <c:lblAlgn val="ctr"/>
        <c:lblOffset val="100"/>
        <c:noMultiLvlLbl val="0"/>
      </c:catAx>
      <c:valAx>
        <c:axId val="48855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85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24107096284605198"/>
          <c:y val="0.10225291774115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Заболеваемость, на 100 тыс. населения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29.2</c:v>
                </c:pt>
                <c:pt idx="1">
                  <c:v>24</c:v>
                </c:pt>
                <c:pt idx="2">
                  <c:v>21.7</c:v>
                </c:pt>
                <c:pt idx="3">
                  <c:v>20</c:v>
                </c:pt>
                <c:pt idx="4">
                  <c:v>9.4</c:v>
                </c:pt>
                <c:pt idx="5">
                  <c:v>13.16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7-4980-A0D0-CB47EDE49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01600"/>
        <c:axId val="49003136"/>
      </c:barChart>
      <c:catAx>
        <c:axId val="4900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03136"/>
        <c:crosses val="autoZero"/>
        <c:auto val="1"/>
        <c:lblAlgn val="ctr"/>
        <c:lblOffset val="100"/>
        <c:noMultiLvlLbl val="0"/>
      </c:catAx>
      <c:valAx>
        <c:axId val="49003136"/>
        <c:scaling>
          <c:orientation val="minMax"/>
          <c:max val="3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90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21776601280924052"/>
          <c:y val="0.10578901414786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Смертность, на 100 тыс. населения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4.2</c:v>
                </c:pt>
                <c:pt idx="1">
                  <c:v>3.9</c:v>
                </c:pt>
                <c:pt idx="2">
                  <c:v>3.2</c:v>
                </c:pt>
                <c:pt idx="3">
                  <c:v>2.66</c:v>
                </c:pt>
                <c:pt idx="4">
                  <c:v>1.08</c:v>
                </c:pt>
                <c:pt idx="5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6-499E-A13C-DB900F97D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32192"/>
        <c:axId val="49062656"/>
      </c:barChart>
      <c:catAx>
        <c:axId val="4903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62656"/>
        <c:crosses val="autoZero"/>
        <c:auto val="1"/>
        <c:lblAlgn val="ctr"/>
        <c:lblOffset val="100"/>
        <c:noMultiLvlLbl val="0"/>
      </c:catAx>
      <c:valAx>
        <c:axId val="49062656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903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0B5A1-48E9-4DDA-8690-1133D3D303B8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6FBF3-8F19-4AA6-99ED-5AF52425B9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30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867F0D9-90E2-4BB5-8787-0C3A9A4C6284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3F8A3600-7C02-4F3F-B63A-74A6A39B31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50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1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66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5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7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3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7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2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74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9898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1EB5-E0D7-4E1B-8674-1B1917B78D11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4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2AC6-7778-4AA7-BC1D-B40F6043CF62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7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D4D3-7EDB-4594-B78C-AD54B5595D13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3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168E-1E03-46C7-96E7-FA21DF9BA19B}" type="datetime1">
              <a:rPr lang="ru-RU" smtClean="0"/>
              <a:pPr>
                <a:defRPr/>
              </a:pPr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BC06-8EA2-4FBD-9514-D59DD4BF6EC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9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9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9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3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2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2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2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D4D7-CF85-43C9-8421-2C4F72E26536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9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42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48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63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552450" y="1402556"/>
            <a:ext cx="6821488" cy="1102519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914900"/>
            <a:ext cx="2895600" cy="11430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 dirty="0" smtClean="0"/>
              <a:t>http://ppt.prtxt.ru</a:t>
            </a:r>
            <a:endParaRPr lang="en-US" altLang="ko-KR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6E5649F-94C0-4E2C-9E90-C0744DFAE3A1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36600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2"/>
            <a:ext cx="8229600" cy="3398044"/>
          </a:xfrm>
        </p:spPr>
        <p:txBody>
          <a:bodyPr/>
          <a:lstStyle/>
          <a:p>
            <a:pPr lvl="0"/>
            <a:r>
              <a:rPr lang="ru-RU" noProof="0" dirty="0" smtClean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8000" y="4531023"/>
            <a:ext cx="472320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42999" y="4531023"/>
            <a:ext cx="51250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CCAF-8505-48DA-A012-1361A358C3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85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A36-8B56-432A-8C0C-6E98E237219E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2A1D-587E-4802-A710-51DE707875D7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6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B8BD-D24A-49A8-9792-12129F1B4633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0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8EB8-8967-4244-995B-95DCBC6D5D1F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5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5C74-63EB-4AC4-BACB-5E89529720D2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9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DF2B-2D98-427A-A7D7-BD5F85B85E16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1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C7D8-9044-4F6A-B151-A01183F5B65D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3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3674-4586-4F5A-8CE8-FC3B7896BF00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0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2.jpeg"/></Relationships>
</file>

<file path=ppt/slides/_rels/slide17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6.jpeg" Type="http://schemas.openxmlformats.org/officeDocument/2006/relationships/image"/><Relationship Id="rId4" Target="../media/image35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3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5606"/>
            <a:ext cx="3976534" cy="345638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267494"/>
            <a:ext cx="5328592" cy="2872222"/>
          </a:xfrm>
          <a:solidFill>
            <a:schemeClr val="bg1">
              <a:alpha val="5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sz="5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</a:t>
            </a:r>
            <a:r>
              <a:rPr lang="ru-RU" sz="5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демографической политики  </a:t>
            </a:r>
            <a:endParaRPr lang="en-US" sz="5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5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</a:t>
            </a:r>
            <a:r>
              <a:rPr lang="ru-RU" sz="5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Минской </a:t>
            </a:r>
            <a:r>
              <a:rPr lang="ru-RU" sz="5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6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4668" y="1632305"/>
            <a:ext cx="3799335" cy="205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7003" y="65997"/>
            <a:ext cx="8639942" cy="9310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ЕДИНОВРЕМЕННАЯ МАТЕРИАЛЬНАЯ ПОМОЩЬ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К НОВОМУ УЧЕБНОМУ ГОДУ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80897317"/>
              </p:ext>
            </p:extLst>
          </p:nvPr>
        </p:nvGraphicFramePr>
        <p:xfrm>
          <a:off x="251520" y="1059582"/>
          <a:ext cx="5616624" cy="398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10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3826608"/>
            <a:ext cx="39290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/>
              <a:t>К 2022/2023 учебному году помощь оказана 19 608 многодетным семьям на 39 777 школьников на сумму 3785,6 тыс. рублей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225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ша\презентация демография на заседание МОИК\картинки_дети\image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/>
        </p:blipFill>
        <p:spPr bwMode="auto">
          <a:xfrm>
            <a:off x="6084168" y="267494"/>
            <a:ext cx="2905763" cy="1743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4900" y="732124"/>
            <a:ext cx="5711275" cy="203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lnSpc>
                <a:spcPts val="17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На единовременную выплату семьям при рождении двоих и более детей на приобретение детских вещей первой необходимости за 9 месяцев  2022 года                           из местных бюджетов выделено 160,6 тыс. рублей, израсходовано 98,2 тыс. рублей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 smtClean="0"/>
          </a:p>
          <a:p>
            <a:pPr defTabSz="685773" fontAlgn="base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Выплату получили 95 семей на 191 ребенка</a:t>
            </a:r>
            <a:endParaRPr lang="ru-RU" sz="1600" dirty="0"/>
          </a:p>
          <a:p>
            <a:pPr defTabSz="685773" fontAlgn="base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Из </a:t>
            </a:r>
            <a:r>
              <a:rPr lang="ru-RU" sz="1600" dirty="0"/>
              <a:t>средств резервного фонда выделено 22,2 тыс. </a:t>
            </a:r>
            <a:r>
              <a:rPr lang="ru-RU" sz="1600" dirty="0" smtClean="0"/>
              <a:t>рублей</a:t>
            </a:r>
            <a:r>
              <a:rPr lang="ru-RU" sz="1600" dirty="0"/>
              <a:t>, израсходовано 15,3 тыс. рублей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11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01" y="3075806"/>
            <a:ext cx="2880320" cy="18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876" y="126802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779912" y="3415029"/>
            <a:ext cx="4968552" cy="10541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/>
              <a:t>Ежегодно </a:t>
            </a:r>
            <a:r>
              <a:rPr lang="ru-RU" sz="1600" dirty="0" smtClean="0"/>
              <a:t>проводится работа по </a:t>
            </a:r>
            <a:r>
              <a:rPr lang="ru-RU" sz="1600" dirty="0"/>
              <a:t>обеспечению противопожарной безопасности домовладений (квартир) многодетных </a:t>
            </a:r>
            <a:r>
              <a:rPr lang="ru-RU" sz="1600" dirty="0" smtClean="0"/>
              <a:t>семей. На эти цели израсходовано 190,5 </a:t>
            </a:r>
            <a:r>
              <a:rPr lang="ru-RU" sz="1600" dirty="0"/>
              <a:t>тыс. </a:t>
            </a:r>
            <a:r>
              <a:rPr lang="ru-RU" sz="1600" dirty="0" smtClean="0"/>
              <a:t>рублей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330" y="1748147"/>
            <a:ext cx="2576211" cy="1759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27" y="1002474"/>
            <a:ext cx="3049533" cy="251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85" y="1409227"/>
            <a:ext cx="5588431" cy="335803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Мероприятия подпрограммы </a:t>
            </a:r>
            <a:r>
              <a:rPr lang="ru-RU" dirty="0" smtClean="0"/>
              <a:t>направлены на: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приверженности</a:t>
            </a:r>
            <a:r>
              <a:rPr lang="en-US" dirty="0" smtClean="0"/>
              <a:t> </a:t>
            </a:r>
            <a:r>
              <a:rPr lang="ru-RU" dirty="0" smtClean="0"/>
              <a:t>к здоровому образу жизни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профилактику </a:t>
            </a:r>
            <a:r>
              <a:rPr lang="ru-RU" dirty="0"/>
              <a:t>неинфекционных </a:t>
            </a:r>
            <a:r>
              <a:rPr lang="ru-RU" dirty="0" smtClean="0"/>
              <a:t>заболеваний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улучшение </a:t>
            </a:r>
            <a:r>
              <a:rPr lang="ru-RU" dirty="0"/>
              <a:t>доступности первичной медицинской </a:t>
            </a:r>
            <a:r>
              <a:rPr lang="ru-RU" dirty="0" smtClean="0"/>
              <a:t>помощи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снижение </a:t>
            </a:r>
            <a:r>
              <a:rPr lang="ru-RU" dirty="0"/>
              <a:t>преждевременной </a:t>
            </a:r>
            <a:r>
              <a:rPr lang="ru-RU" dirty="0" smtClean="0"/>
              <a:t>смертности              и стабилизацию </a:t>
            </a:r>
            <a:r>
              <a:rPr lang="ru-RU" dirty="0"/>
              <a:t>инвалидности населения, наступивших по причине неинфекционных </a:t>
            </a:r>
            <a:r>
              <a:rPr lang="ru-RU" dirty="0" smtClean="0"/>
              <a:t>заболеваний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15686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71" y="2936259"/>
            <a:ext cx="3312368" cy="220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idx="12" sz="quarter" type="sldNum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13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794895"/>
            <a:ext cx="9144000" cy="57606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mtClean="0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charset="0" panose="020F0502020204030204" pitchFamily="34" typeface="Calibri"/>
              </a:rPr>
              <a:t>ПРОЕКТ «ЗДОРОВЫЕ ГОРОДА И ПОСЕЛКИ»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90485" y="1333225"/>
            <a:ext cx="2865577" cy="2090859"/>
            <a:chOff x="724799" y="987575"/>
            <a:chExt cx="3240360" cy="2364318"/>
          </a:xfrm>
        </p:grpSpPr>
        <p:pic>
          <p:nvPicPr>
            <p:cNvPr descr="D:\саша\презентация демография на заседание МОИК\картинки_города\Налибоки.jpg" id="1027" name="Picture 3"/>
            <p:cNvPicPr>
              <a:picLocks noChangeArrowheads="1" noChangeAspect="1"/>
            </p:cNvPicPr>
            <p:nvPr/>
          </p:nvPicPr>
          <p:blipFill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" t="43"/>
            <a:stretch/>
          </p:blipFill>
          <p:spPr bwMode="auto">
            <a:xfrm>
              <a:off x="724799" y="987575"/>
              <a:ext cx="3240360" cy="20336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cap="sq" w="88900">
              <a:solidFill>
                <a:srgbClr val="FFFFFF"/>
              </a:solidFill>
              <a:miter lim="800000"/>
            </a:ln>
            <a:effectLst>
              <a:outerShdw algn="tl" blurRad="55000" dir="5400000" dist="18000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dir="t" rig="twoPt">
                <a:rot lat="0" lon="0" rev="7200000"/>
              </a:lightRig>
            </a:scene3d>
            <a:sp3d>
              <a:bevelT h="19050" w="25400"/>
              <a:contourClr>
                <a:srgbClr val="FFFFFF"/>
              </a:contourClr>
            </a:sp3d>
            <a:extLst/>
          </p:spPr>
        </p:pic>
        <p:sp>
          <p:nvSpPr>
            <p:cNvPr id="3" name="TextBox 2"/>
            <p:cNvSpPr txBox="1"/>
            <p:nvPr/>
          </p:nvSpPr>
          <p:spPr>
            <a:xfrm>
              <a:off x="734406" y="3021264"/>
              <a:ext cx="3230752" cy="330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wrap="square">
              <a:spAutoFit/>
            </a:bodyPr>
            <a:lstStyle/>
            <a:p>
              <a:r>
                <a:rPr dirty="0" err="1" lang="ru-RU" smtClean="0" sz="1300"/>
                <a:t>аг</a:t>
              </a:r>
              <a:r>
                <a:rPr dirty="0" lang="ru-RU" smtClean="0" sz="1300"/>
                <a:t>. Налибоки (</a:t>
              </a:r>
              <a:r>
                <a:rPr dirty="0" err="1" lang="ru-RU" smtClean="0" sz="1300"/>
                <a:t>Столбцовский</a:t>
              </a:r>
              <a:r>
                <a:rPr dirty="0" lang="ru-RU" smtClean="0" sz="1300"/>
                <a:t> р-н)</a:t>
              </a:r>
              <a:endParaRPr dirty="0" lang="ru-RU" sz="130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143728" y="2896416"/>
            <a:ext cx="2931249" cy="2075724"/>
            <a:chOff x="4427983" y="1004148"/>
            <a:chExt cx="3279217" cy="2322132"/>
          </a:xfrm>
        </p:grpSpPr>
        <p:pic>
          <p:nvPicPr>
            <p:cNvPr descr="D:\саша\презентация демография на заседание МОИК\картинки_города\свислочь.jpeg" id="1029" name="Picture 5"/>
            <p:cNvPicPr>
              <a:picLocks noChangeArrowheads="1" noChangeAspect="1"/>
            </p:cNvPicPr>
            <p:nvPr/>
          </p:nvPicPr>
          <p:blipFill rotWithShape="1"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" t="89"/>
            <a:stretch/>
          </p:blipFill>
          <p:spPr bwMode="auto">
            <a:xfrm>
              <a:off x="4427984" y="1004148"/>
              <a:ext cx="3240360" cy="20171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cap="sq" w="88900">
              <a:solidFill>
                <a:srgbClr val="FFFFFF"/>
              </a:solidFill>
              <a:miter lim="800000"/>
            </a:ln>
            <a:effectLst>
              <a:outerShdw algn="tl" blurRad="55000" dir="5400000" dist="18000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dir="t" rig="twoPt">
                <a:rot lat="0" lon="0" rev="7200000"/>
              </a:lightRig>
            </a:scene3d>
            <a:sp3d>
              <a:bevelT h="19050" w="25400"/>
              <a:contourClr>
                <a:srgbClr val="FFFFFF"/>
              </a:contourClr>
            </a:sp3d>
            <a:extLst/>
          </p:spPr>
        </p:pic>
        <p:sp>
          <p:nvSpPr>
            <p:cNvPr id="6" name="TextBox 5"/>
            <p:cNvSpPr txBox="1"/>
            <p:nvPr/>
          </p:nvSpPr>
          <p:spPr>
            <a:xfrm>
              <a:off x="4427983" y="2999183"/>
              <a:ext cx="3279217" cy="32709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wrap="square">
              <a:spAutoFit/>
            </a:bodyPr>
            <a:lstStyle/>
            <a:p>
              <a:pPr algn="ctr"/>
              <a:r>
                <a:rPr dirty="0" lang="ru-RU" smtClean="0" sz="1300"/>
                <a:t>г. Свислочь (</a:t>
              </a:r>
              <a:r>
                <a:rPr dirty="0" err="1" lang="ru-RU" smtClean="0" sz="1300"/>
                <a:t>Пуховичский</a:t>
              </a:r>
              <a:r>
                <a:rPr dirty="0" lang="ru-RU" smtClean="0" sz="1300"/>
                <a:t> р-н</a:t>
              </a:r>
              <a:r>
                <a:rPr dirty="0" lang="ru-RU" sz="1300"/>
                <a:t>)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27910" y="1497826"/>
            <a:ext cx="2889466" cy="2091825"/>
            <a:chOff x="3059832" y="2142921"/>
            <a:chExt cx="3251258" cy="2353745"/>
          </a:xfrm>
        </p:grpSpPr>
        <p:pic>
          <p:nvPicPr>
            <p:cNvPr descr="D:\саша\презентация демография на заседание МОИК\картинки_города\острошицы-2.jpg" id="1030" name="Picture 6"/>
            <p:cNvPicPr>
              <a:picLocks noChangeArrowheads="1" noChangeAspect="1"/>
            </p:cNvPicPr>
            <p:nvPr/>
          </p:nvPicPr>
          <p:blipFill rotWithShape="1">
            <a:blip cstate="print"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" r="117" t="90"/>
            <a:stretch/>
          </p:blipFill>
          <p:spPr bwMode="auto">
            <a:xfrm>
              <a:off x="3059832" y="2142921"/>
              <a:ext cx="3251258" cy="19875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cap="sq" w="88900">
              <a:solidFill>
                <a:srgbClr val="FFFFFF"/>
              </a:solidFill>
              <a:miter lim="800000"/>
            </a:ln>
            <a:effectLst>
              <a:outerShdw algn="tl" blurRad="55000" dir="5400000" dist="18000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dir="t" rig="twoPt">
                <a:rot lat="0" lon="0" rev="7200000"/>
              </a:lightRig>
            </a:scene3d>
            <a:sp3d>
              <a:bevelT h="19050" w="25400"/>
              <a:contourClr>
                <a:srgbClr val="FFFFFF"/>
              </a:contourClr>
            </a:sp3d>
            <a:extLst/>
          </p:spPr>
        </p:pic>
        <p:sp>
          <p:nvSpPr>
            <p:cNvPr id="17" name="TextBox 16"/>
            <p:cNvSpPr txBox="1"/>
            <p:nvPr/>
          </p:nvSpPr>
          <p:spPr>
            <a:xfrm>
              <a:off x="3101724" y="4133037"/>
              <a:ext cx="3209366" cy="363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wrap="square">
              <a:spAutoFit/>
            </a:bodyPr>
            <a:lstStyle/>
            <a:p>
              <a:pPr algn="ctr"/>
              <a:r>
                <a:rPr dirty="0" err="1" lang="ru-RU" smtClean="0" sz="1300"/>
                <a:t>аг</a:t>
              </a:r>
              <a:r>
                <a:rPr dirty="0" lang="ru-RU" smtClean="0" sz="1300"/>
                <a:t>. </a:t>
              </a:r>
              <a:r>
                <a:rPr dirty="0" err="1" lang="ru-RU" smtClean="0" sz="1300"/>
                <a:t>Острошицы</a:t>
              </a:r>
              <a:r>
                <a:rPr dirty="0" lang="ru-RU" smtClean="0" sz="1300"/>
                <a:t> (</a:t>
              </a:r>
              <a:r>
                <a:rPr dirty="0" err="1" lang="ru-RU" smtClean="0" sz="1300"/>
                <a:t>Логойский</a:t>
              </a:r>
              <a:r>
                <a:rPr dirty="0" lang="ru-RU" smtClean="0" sz="1300"/>
                <a:t> р-н</a:t>
              </a:r>
              <a:r>
                <a:rPr dirty="0" lang="ru-RU" smtClean="0" sz="1500"/>
                <a:t>)</a:t>
              </a:r>
              <a:endParaRPr dirty="0" lang="ru-RU" sz="1500"/>
            </a:p>
          </p:txBody>
        </p:sp>
      </p:grpSp>
      <p:pic>
        <p:nvPicPr>
          <p:cNvPr descr="D:\саша\презентация демография на заседание МОИК\картинки_города\свислочь-2.jpeg" id="1033" name="Picture 9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10" y="1824774"/>
            <a:ext cx="1818246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  <p:pic>
        <p:nvPicPr>
          <p:cNvPr descr="D:\саша\презентация демография на заседание МОИК\картинки_города\Налибоки-2.jpg" id="1034" name="Picture 10"/>
          <p:cNvPicPr>
            <a:picLocks noChangeArrowheads="1"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"/>
          <a:stretch/>
        </p:blipFill>
        <p:spPr bwMode="auto">
          <a:xfrm>
            <a:off x="827929" y="3708612"/>
            <a:ext cx="1818246" cy="122433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  <p:pic>
        <p:nvPicPr>
          <p:cNvPr descr="D:\саша\презентация демография на заседание МОИК\картинки_города\острошицы.jpg" id="1036" name="Picture 12"/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98" y="3708612"/>
            <a:ext cx="1819899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539552" y="14703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chemeClr val="accent1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charset="0" panose="020F0502020204030204" pitchFamily="34" typeface="Calibri"/>
              </a:rPr>
              <a:t>ПОДПРОГРАММА 2  «ПРОФИЛАКТИКА И КОНТРОЛЬ НЕИНФЕКЦИОННЫХ ЗАБОЛЕВАНИЙ»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3694" y="1001278"/>
            <a:ext cx="4104456" cy="2004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14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55777" y="829168"/>
            <a:ext cx="3896434" cy="342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ПРОФИЛАКТИЧЕСКИЙ ПРОЕКТ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110" y="1774725"/>
            <a:ext cx="3168860" cy="217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9415" y="1536943"/>
            <a:ext cx="3123111" cy="2276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0" y="28078"/>
            <a:ext cx="91440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9" y="3617010"/>
            <a:ext cx="361262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ГУО «Средняя школа №</a:t>
            </a:r>
            <a:r>
              <a:rPr lang="ru-RU" sz="1400" spc="-300" dirty="0" smtClean="0"/>
              <a:t> </a:t>
            </a:r>
            <a:r>
              <a:rPr lang="ru-RU" sz="1400" dirty="0" smtClean="0"/>
              <a:t>4 г. Несвижа»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9181" y="1454912"/>
            <a:ext cx="2986235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ГУО «</a:t>
            </a:r>
            <a:r>
              <a:rPr lang="ru-RU" sz="1400" dirty="0" err="1" smtClean="0"/>
              <a:t>Вилейская</a:t>
            </a:r>
            <a:r>
              <a:rPr lang="ru-RU" sz="1400" dirty="0" smtClean="0"/>
              <a:t> гимназия №</a:t>
            </a:r>
            <a:r>
              <a:rPr lang="ru-RU" sz="1400" spc="-300" dirty="0" smtClean="0"/>
              <a:t> </a:t>
            </a:r>
            <a:r>
              <a:rPr lang="ru-RU" sz="1400" dirty="0" smtClean="0"/>
              <a:t>2»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4081544"/>
            <a:ext cx="7272808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В 414 учреждениях общего среднего образования проведена оценка эффективности реализации </a:t>
            </a:r>
            <a:r>
              <a:rPr lang="ru-RU" sz="1400" dirty="0" smtClean="0"/>
              <a:t>проекта </a:t>
            </a:r>
            <a:endParaRPr lang="ru-RU" sz="1400" dirty="0"/>
          </a:p>
          <a:p>
            <a:r>
              <a:rPr lang="ru-RU" sz="1400" dirty="0" smtClean="0"/>
              <a:t>Подтвердили </a:t>
            </a:r>
            <a:r>
              <a:rPr lang="ru-RU" sz="1400" dirty="0"/>
              <a:t>соответствие реализуемому </a:t>
            </a:r>
            <a:r>
              <a:rPr lang="ru-RU" sz="1400" dirty="0" smtClean="0"/>
              <a:t>проекту 358 учреждений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10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аша\презентация демография на заседание МОИК\medrefor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2433"/>
            <a:ext cx="3456383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18" y="2931118"/>
            <a:ext cx="5086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Проводится работа по совершенствованию ранней диагностики болезней системы кровообращения.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настоящее время велоэргометрия, </a:t>
            </a:r>
            <a:r>
              <a:rPr lang="ru-RU" sz="1400" dirty="0" err="1"/>
              <a:t>холтеровское</a:t>
            </a:r>
            <a:r>
              <a:rPr lang="ru-RU" sz="1400" dirty="0"/>
              <a:t> </a:t>
            </a:r>
            <a:r>
              <a:rPr lang="ru-RU" sz="1400" dirty="0" err="1"/>
              <a:t>мониторирование</a:t>
            </a:r>
            <a:r>
              <a:rPr lang="ru-RU" sz="1400" dirty="0"/>
              <a:t> ЭКГ, суточное </a:t>
            </a:r>
            <a:r>
              <a:rPr lang="ru-RU" sz="1400" dirty="0" err="1"/>
              <a:t>мониторирование</a:t>
            </a:r>
            <a:r>
              <a:rPr lang="ru-RU" sz="1400" dirty="0"/>
              <a:t> артериального давления, ЭХО-КГ выполняется во всех центральных районных (</a:t>
            </a:r>
            <a:r>
              <a:rPr lang="ru-RU" sz="1400" dirty="0" err="1"/>
              <a:t>Жодинской</a:t>
            </a:r>
            <a:r>
              <a:rPr lang="ru-RU" sz="1400" dirty="0"/>
              <a:t> городской) </a:t>
            </a:r>
            <a:r>
              <a:rPr lang="ru-RU" sz="1400" dirty="0" smtClean="0"/>
              <a:t>больницах</a:t>
            </a:r>
            <a:endParaRPr lang="ru-RU" sz="19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46178"/>
            <a:ext cx="2133600" cy="273844"/>
          </a:xfrm>
        </p:spPr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017" y="234913"/>
            <a:ext cx="8856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7986" y="1234390"/>
            <a:ext cx="3641946" cy="9171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В регионе на 1 октября 2022 г. 82,5% врачей общей практики работают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команде (создано 452 команды</a:t>
            </a:r>
            <a:r>
              <a:rPr lang="ru-RU" sz="1400" dirty="0" smtClean="0"/>
              <a:t>)</a:t>
            </a:r>
            <a:endParaRPr lang="en-US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7686" y="1234390"/>
            <a:ext cx="4462786" cy="14802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В амбулаторно-поликлиническом звене внедряются </a:t>
            </a:r>
            <a:r>
              <a:rPr lang="ru-RU" sz="1400" dirty="0" err="1" smtClean="0"/>
              <a:t>стационарозамещающие</a:t>
            </a:r>
            <a:r>
              <a:rPr lang="ru-RU" sz="1400" dirty="0" smtClean="0"/>
              <a:t> технологии</a:t>
            </a:r>
            <a:r>
              <a:rPr lang="ru-RU" sz="1400" dirty="0"/>
              <a:t>, развивается институт помощника врача, организуются командные формы работы врача общей практики, его помощника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медицинской </a:t>
            </a:r>
            <a:r>
              <a:rPr lang="ru-RU" sz="1400" dirty="0" smtClean="0"/>
              <a:t>сестры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353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37" y="3493628"/>
            <a:ext cx="2954248" cy="179811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8" y="2366379"/>
            <a:ext cx="2459883" cy="2147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3" y="90052"/>
            <a:ext cx="9144000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РАБОТА  ПЕРЕДВИЖНЫХ МЕДИЦИНСКИХ КОМПЛЕКСОВ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7533"/>
            <a:ext cx="8568952" cy="96145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+mj-lt"/>
                <a:cs typeface="Arial" pitchFamily="34" charset="0"/>
              </a:rPr>
              <a:t>Для приближения медицинской помощи проживающим </a:t>
            </a:r>
            <a:r>
              <a:rPr lang="ru-RU" sz="1800" dirty="0" smtClean="0">
                <a:latin typeface="+mj-lt"/>
                <a:cs typeface="Arial" pitchFamily="34" charset="0"/>
              </a:rPr>
              <a:t>в </a:t>
            </a:r>
            <a:r>
              <a:rPr lang="ru-RU" sz="1800" dirty="0">
                <a:latin typeface="+mj-lt"/>
                <a:cs typeface="Arial" pitchFamily="34" charset="0"/>
              </a:rPr>
              <a:t>отдаленных сельских населенных пунктах в 19 районах организована работа </a:t>
            </a:r>
            <a:r>
              <a:rPr lang="ru-RU" sz="1800" dirty="0" smtClean="0">
                <a:latin typeface="+mj-lt"/>
                <a:cs typeface="Arial" pitchFamily="34" charset="0"/>
              </a:rPr>
              <a:t>                           22 </a:t>
            </a:r>
            <a:r>
              <a:rPr lang="ru-RU" sz="1800" dirty="0">
                <a:latin typeface="+mj-lt"/>
                <a:cs typeface="Arial" pitchFamily="34" charset="0"/>
              </a:rPr>
              <a:t>передвижных медицинских </a:t>
            </a:r>
            <a:r>
              <a:rPr lang="ru-RU" sz="1800" dirty="0" smtClean="0">
                <a:latin typeface="+mj-lt"/>
                <a:cs typeface="Arial" pitchFamily="34" charset="0"/>
              </a:rPr>
              <a:t>комплексов</a:t>
            </a:r>
            <a:endParaRPr lang="ru-RU" sz="1800" dirty="0"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675753"/>
            <a:ext cx="3313102" cy="9541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Р</a:t>
            </a:r>
            <a:r>
              <a:rPr lang="ru-RU" sz="1400" dirty="0" smtClean="0"/>
              <a:t>азработаны </a:t>
            </a:r>
            <a:r>
              <a:rPr lang="ru-RU" sz="1400" dirty="0"/>
              <a:t>маршруты </a:t>
            </a:r>
            <a:r>
              <a:rPr lang="ru-RU" sz="1400" dirty="0" smtClean="0"/>
              <a:t>движения  </a:t>
            </a:r>
            <a:r>
              <a:rPr lang="ru-RU" sz="1400" dirty="0"/>
              <a:t>с учетом расположения населенных пунктов </a:t>
            </a:r>
            <a:r>
              <a:rPr lang="ru-RU" sz="1400" dirty="0" smtClean="0"/>
              <a:t>и определена </a:t>
            </a:r>
            <a:r>
              <a:rPr lang="ru-RU" sz="1400" dirty="0"/>
              <a:t>кратность </a:t>
            </a:r>
            <a:r>
              <a:rPr lang="ru-RU" sz="1400" dirty="0" smtClean="0"/>
              <a:t>  выездов </a:t>
            </a:r>
            <a:r>
              <a:rPr lang="ru-RU" sz="1400" dirty="0"/>
              <a:t>по </a:t>
            </a:r>
            <a:r>
              <a:rPr lang="ru-RU" sz="1400" dirty="0" smtClean="0"/>
              <a:t>маршрутам</a:t>
            </a:r>
            <a:endParaRPr lang="ru-RU" sz="1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17387349"/>
              </p:ext>
            </p:extLst>
          </p:nvPr>
        </p:nvGraphicFramePr>
        <p:xfrm>
          <a:off x="3894337" y="1675753"/>
          <a:ext cx="5256584" cy="352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7643" y="1588991"/>
            <a:ext cx="5274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Количество обследований </a:t>
            </a:r>
            <a:r>
              <a:rPr lang="ru-RU" sz="1600" dirty="0" smtClean="0"/>
              <a:t>(абсолютное число)</a:t>
            </a:r>
            <a:endParaRPr lang="ru-RU" sz="1600" dirty="0"/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16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512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9762" y="2462529"/>
            <a:ext cx="2036124" cy="251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927"/>
            <a:ext cx="91440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Создание территориальных центров специализированной медицинской помощи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741" y="897511"/>
            <a:ext cx="2966648" cy="197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741" y="3041931"/>
            <a:ext cx="3042555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5296" y="935308"/>
            <a:ext cx="53343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 9 месяцев 2022 года в учреждениях здравоохранения Минской области в эксплуатацию введено 7 компьютерных </a:t>
            </a:r>
            <a:r>
              <a:rPr lang="ru-RU" sz="1400" dirty="0" smtClean="0"/>
              <a:t>томографов: по </a:t>
            </a:r>
            <a:r>
              <a:rPr lang="ru-RU" sz="1400" dirty="0"/>
              <a:t>1 </a:t>
            </a:r>
            <a:r>
              <a:rPr lang="ru-RU" sz="1400" dirty="0" smtClean="0"/>
              <a:t>в учреждениях </a:t>
            </a:r>
            <a:r>
              <a:rPr lang="ru-RU" sz="1400" dirty="0"/>
              <a:t>здравоохранения «</a:t>
            </a:r>
            <a:r>
              <a:rPr lang="ru-RU" sz="1400" dirty="0" err="1"/>
              <a:t>Жодинская</a:t>
            </a:r>
            <a:r>
              <a:rPr lang="ru-RU" sz="1400" dirty="0"/>
              <a:t> ЦГБ», «</a:t>
            </a:r>
            <a:r>
              <a:rPr lang="ru-RU" sz="1400" dirty="0" err="1"/>
              <a:t>Молодечненская</a:t>
            </a:r>
            <a:r>
              <a:rPr lang="ru-RU" sz="1400" dirty="0"/>
              <a:t> ЦРБ», «Дзержинская ЦРБ», «</a:t>
            </a:r>
            <a:r>
              <a:rPr lang="ru-RU" sz="1400" dirty="0" err="1"/>
              <a:t>Столбцовская</a:t>
            </a:r>
            <a:r>
              <a:rPr lang="ru-RU" sz="1400" dirty="0"/>
              <a:t> ЦРБ», «Минская областная клиническая больница» </a:t>
            </a:r>
            <a:r>
              <a:rPr lang="ru-RU" sz="1400" dirty="0" smtClean="0"/>
              <a:t>и </a:t>
            </a:r>
            <a:r>
              <a:rPr lang="ru-RU" sz="1400" dirty="0"/>
              <a:t>2 </a:t>
            </a:r>
            <a:r>
              <a:rPr lang="ru-RU" sz="1400" dirty="0" smtClean="0"/>
              <a:t>в </a:t>
            </a:r>
            <a:r>
              <a:rPr lang="ru-RU" sz="1400" dirty="0"/>
              <a:t>учреждение </a:t>
            </a:r>
            <a:r>
              <a:rPr lang="ru-RU" sz="1400" dirty="0" smtClean="0"/>
              <a:t>здравоохранения </a:t>
            </a:r>
          </a:p>
          <a:p>
            <a:r>
              <a:rPr lang="ru-RU" sz="1400" dirty="0" smtClean="0"/>
              <a:t>«</a:t>
            </a:r>
            <a:r>
              <a:rPr lang="ru-RU" sz="1400" dirty="0" err="1"/>
              <a:t>Солигорская</a:t>
            </a:r>
            <a:r>
              <a:rPr lang="ru-RU" sz="1400" dirty="0"/>
              <a:t> ЦРБ».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5410" y="3065458"/>
            <a:ext cx="2535462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17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54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СКРИНИНГ ОНКОЛОГИЧЕСКИХ ЗАБОЛЕВАНИЙ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18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406" y="576335"/>
            <a:ext cx="5009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течение 2022 г. в результате проводимой программы скрининга </a:t>
            </a:r>
            <a:r>
              <a:rPr lang="ru-RU" dirty="0" smtClean="0"/>
              <a:t>в </a:t>
            </a:r>
            <a:r>
              <a:rPr lang="ru-RU" dirty="0"/>
              <a:t>области выявлен 137 случаев </a:t>
            </a:r>
            <a:r>
              <a:rPr lang="ru-RU" dirty="0" smtClean="0"/>
              <a:t>рака</a:t>
            </a:r>
          </a:p>
        </p:txBody>
      </p:sp>
      <p:pic>
        <p:nvPicPr>
          <p:cNvPr id="1026" name="Picture 2" descr="D:\саша\презентация демография на заседание МОИК\картинки_аппараты\c9e733e67828413e58fde2bca7dc6e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70" y="576335"/>
            <a:ext cx="2257744" cy="17929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саша\презентация демография на заседание МОИК\картинки_аппараты\10273102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1750"/>
            <a:ext cx="4275291" cy="23129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саша\презентация демография на заседание МОИК\картинки_аппараты\9b988eb422f4add79193755b76d67c74endoskopiya-v-evropeiskoi-klini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9134"/>
            <a:ext cx="3476679" cy="23177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2876" y="1499665"/>
            <a:ext cx="5620964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Сроки, методы и исходы лечения, выживаемость пациентов при онкологических заболеваний состоят в прямой зависимости от своевременного выявления заболеваний – на ранних стадиях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075806"/>
            <a:ext cx="27850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15" y="1810223"/>
            <a:ext cx="250048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ea typeface="굴림" pitchFamily="34" charset="-127"/>
              </a:rPr>
              <a:t>детский многопрофильный корпус в г. Борисове</a:t>
            </a:r>
            <a:endParaRPr lang="ru-RU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1" y="2619660"/>
            <a:ext cx="2976348" cy="167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33" y="2804371"/>
            <a:ext cx="2243315" cy="168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31" y="2809067"/>
            <a:ext cx="2788951" cy="1755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1" y="170117"/>
            <a:ext cx="2414317" cy="1609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84" y="172898"/>
            <a:ext cx="2370098" cy="1896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523265" y="4317888"/>
            <a:ext cx="317001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ea typeface="굴림" pitchFamily="34" charset="-127"/>
              </a:rPr>
              <a:t>оперативный блок урологического отделения Минской областной клинической больницы</a:t>
            </a:r>
            <a:endParaRPr lang="ru-RU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00590" y="2041056"/>
            <a:ext cx="229629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+mj-lt"/>
                <a:ea typeface="굴림" pitchFamily="34" charset="-127"/>
              </a:rPr>
              <a:t>детская поликлиника </a:t>
            </a:r>
            <a:r>
              <a:rPr lang="ru-RU" sz="1200" b="1" dirty="0" smtClean="0">
                <a:solidFill>
                  <a:srgbClr val="000000"/>
                </a:solidFill>
                <a:latin typeface="+mj-lt"/>
                <a:ea typeface="굴림" pitchFamily="34" charset="-127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latin typeface="+mj-lt"/>
                <a:ea typeface="굴림" pitchFamily="34" charset="-127"/>
              </a:rPr>
            </a:br>
            <a:r>
              <a:rPr lang="ru-RU" sz="1200" b="1" dirty="0" smtClean="0">
                <a:solidFill>
                  <a:srgbClr val="000000"/>
                </a:solidFill>
                <a:latin typeface="+mj-lt"/>
                <a:ea typeface="굴림" pitchFamily="34" charset="-127"/>
              </a:rPr>
              <a:t>в </a:t>
            </a:r>
            <a:r>
              <a:rPr lang="ru-RU" sz="1200" b="1" dirty="0">
                <a:solidFill>
                  <a:srgbClr val="000000"/>
                </a:solidFill>
                <a:latin typeface="+mj-lt"/>
                <a:ea typeface="굴림" pitchFamily="34" charset="-127"/>
              </a:rPr>
              <a:t>г. Жодино</a:t>
            </a:r>
            <a:endParaRPr lang="ru-RU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굴림" pitchFamily="34" charset="-127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480" y="4106195"/>
            <a:ext cx="3005873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ea typeface="굴림" pitchFamily="34" charset="-127"/>
              </a:rPr>
              <a:t>диагностический корпус с размещением кабинета магниторезонансной томографии в Дзержинской ЦРБ</a:t>
            </a:r>
            <a:endParaRPr lang="ru-RU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2871" y="501777"/>
            <a:ext cx="3809559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+mj-lt"/>
                <a:ea typeface="굴림" pitchFamily="34" charset="-127"/>
              </a:rPr>
              <a:t>Проведены капитальный ремонт и техническая модернизация хирургического корпуса в </a:t>
            </a:r>
            <a:r>
              <a:rPr lang="ru-RU" sz="1200" b="1" dirty="0" err="1">
                <a:solidFill>
                  <a:srgbClr val="000000"/>
                </a:solidFill>
                <a:latin typeface="+mj-lt"/>
                <a:ea typeface="굴림" pitchFamily="34" charset="-127"/>
              </a:rPr>
              <a:t>Воложинской</a:t>
            </a:r>
            <a:r>
              <a:rPr lang="ru-RU" sz="1200" b="1" dirty="0">
                <a:solidFill>
                  <a:srgbClr val="000000"/>
                </a:solidFill>
                <a:latin typeface="+mj-lt"/>
                <a:ea typeface="굴림" pitchFamily="34" charset="-127"/>
              </a:rPr>
              <a:t> ЦРБ, благоустройство территории </a:t>
            </a:r>
            <a:r>
              <a:rPr lang="ru-RU" sz="1200" b="1" dirty="0" err="1">
                <a:solidFill>
                  <a:srgbClr val="000000"/>
                </a:solidFill>
                <a:latin typeface="+mj-lt"/>
                <a:ea typeface="굴림" pitchFamily="34" charset="-127"/>
              </a:rPr>
              <a:t>Молодечненской</a:t>
            </a:r>
            <a:r>
              <a:rPr lang="ru-RU" sz="1200" b="1" dirty="0">
                <a:solidFill>
                  <a:srgbClr val="000000"/>
                </a:solidFill>
                <a:latin typeface="+mj-lt"/>
                <a:ea typeface="굴림" pitchFamily="34" charset="-127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+mj-lt"/>
                <a:ea typeface="굴림" pitchFamily="34" charset="-127"/>
              </a:rPr>
              <a:t>ЦРБ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000"/>
              </a:solidFill>
              <a:latin typeface="+mj-lt"/>
              <a:ea typeface="굴림" pitchFamily="34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tx1"/>
                </a:solidFill>
                <a:latin typeface="+mj-lt"/>
                <a:ea typeface="굴림" pitchFamily="34" charset="-127"/>
              </a:rPr>
              <a:t>за 9 месяцев 2022 года введены в 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эксплуатацию:</a:t>
            </a:r>
            <a:endParaRPr lang="ru-RU" sz="1200" b="1" dirty="0">
              <a:solidFill>
                <a:schemeClr val="tx1"/>
              </a:solidFill>
              <a:latin typeface="+mj-lt"/>
              <a:ea typeface="굴림" pitchFamily="34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594" y="13212"/>
            <a:ext cx="6192688" cy="48856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ВВЕДЕНЫ ОБЪЕКТЫ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9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8" y="123478"/>
            <a:ext cx="1715920" cy="109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6"/>
            <a:ext cx="8321578" cy="85725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Реализация государственной демографической 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политики  в  </a:t>
            </a:r>
            <a:r>
              <a:rPr lang="ru-RU" sz="2400" b="1" dirty="0">
                <a:solidFill>
                  <a:schemeClr val="tx2"/>
                </a:solidFill>
              </a:rPr>
              <a:t>Республике </a:t>
            </a:r>
            <a:r>
              <a:rPr lang="ru-RU" sz="2400" b="1" dirty="0" smtClean="0">
                <a:solidFill>
                  <a:schemeClr val="tx2"/>
                </a:solidFill>
              </a:rPr>
              <a:t>Беларусь </a:t>
            </a:r>
            <a:r>
              <a:rPr lang="ru-RU" sz="2400" b="1" dirty="0" smtClean="0">
                <a:solidFill>
                  <a:srgbClr val="CC3300"/>
                </a:solidFill>
              </a:rPr>
              <a:t/>
            </a:r>
            <a:br>
              <a:rPr lang="ru-RU" sz="2400" b="1" dirty="0" smtClean="0">
                <a:solidFill>
                  <a:srgbClr val="CC3300"/>
                </a:solidFill>
              </a:rPr>
            </a:br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31590"/>
            <a:ext cx="8603660" cy="3528392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/>
              <a:t>В 1995 году </a:t>
            </a:r>
            <a:r>
              <a:rPr lang="ru-RU" sz="1200" b="1" dirty="0" smtClean="0"/>
              <a:t>создан </a:t>
            </a:r>
            <a:r>
              <a:rPr lang="ru-RU" sz="1200" b="1" dirty="0"/>
              <a:t>Национальный комитет по народонаселению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1" dirty="0" smtClean="0"/>
              <a:t>      (</a:t>
            </a:r>
            <a:r>
              <a:rPr lang="ru-RU" sz="1200" b="1" i="1" dirty="0"/>
              <a:t>распоряжение </a:t>
            </a:r>
            <a:r>
              <a:rPr lang="ru-RU" sz="1200" b="1" i="1" dirty="0" smtClean="0"/>
              <a:t>Кабинета Министров </a:t>
            </a:r>
            <a:r>
              <a:rPr lang="ru-RU" sz="1200" b="1" i="1" dirty="0"/>
              <a:t>Республики Беларусь от 29.03.1995  № 238р</a:t>
            </a:r>
            <a:r>
              <a:rPr lang="ru-RU" sz="1200" b="1" i="1" dirty="0" smtClean="0"/>
              <a:t>)</a:t>
            </a:r>
            <a:endParaRPr lang="en-US" sz="1200" b="1" dirty="0"/>
          </a:p>
          <a:p>
            <a:r>
              <a:rPr lang="ru-RU" sz="1200" b="1" dirty="0" smtClean="0"/>
              <a:t>В 1998 </a:t>
            </a:r>
            <a:r>
              <a:rPr lang="ru-RU" sz="1200" b="1" dirty="0"/>
              <a:t>году утверждена Концепция государственной демографической политики и Основные направления реализации демографической политики с учетом устойчивого развития экономики в переходный период </a:t>
            </a:r>
            <a:r>
              <a:rPr lang="ru-RU" sz="1200" b="1" i="1" dirty="0"/>
              <a:t>(постановление Совета Министров Республики Беларусь от 24.06.1998 № 996</a:t>
            </a:r>
            <a:r>
              <a:rPr lang="ru-RU" sz="1200" b="1" i="1" dirty="0" smtClean="0"/>
              <a:t>)</a:t>
            </a:r>
            <a:endParaRPr lang="en-US" sz="1200" b="1" dirty="0"/>
          </a:p>
          <a:p>
            <a:r>
              <a:rPr lang="ru-RU" sz="1200" b="1" dirty="0"/>
              <a:t>В</a:t>
            </a:r>
            <a:r>
              <a:rPr lang="ru-RU" sz="1200" b="1" dirty="0" smtClean="0"/>
              <a:t> </a:t>
            </a:r>
            <a:r>
              <a:rPr lang="ru-RU" sz="1200" b="1" dirty="0"/>
              <a:t>2001 году вопросы обеспечения демографической безопасности включены в Концепцию национальной безопасности Республики Беларусь </a:t>
            </a:r>
            <a:r>
              <a:rPr lang="ru-RU" sz="1200" b="1" i="1" dirty="0"/>
              <a:t>(Указ Президента Республики Беларусь от 17.07.2001 № 390</a:t>
            </a:r>
            <a:r>
              <a:rPr lang="ru-RU" sz="1200" b="1" i="1" dirty="0" smtClean="0"/>
              <a:t>)</a:t>
            </a:r>
            <a:r>
              <a:rPr lang="ru-RU" sz="1200" b="1" dirty="0" smtClean="0"/>
              <a:t> </a:t>
            </a:r>
            <a:endParaRPr lang="en-US" sz="1200" b="1" dirty="0"/>
          </a:p>
          <a:p>
            <a:r>
              <a:rPr lang="ru-RU" sz="1200" b="1" dirty="0"/>
              <a:t>В</a:t>
            </a:r>
            <a:r>
              <a:rPr lang="ru-RU" sz="1200" b="1" dirty="0" smtClean="0"/>
              <a:t> </a:t>
            </a:r>
            <a:r>
              <a:rPr lang="ru-RU" sz="1200" b="1" dirty="0"/>
              <a:t>2002 году принят Закон Республики Беларусь </a:t>
            </a:r>
            <a:r>
              <a:rPr lang="ru-RU" sz="1200" b="1" dirty="0" smtClean="0"/>
              <a:t>  </a:t>
            </a:r>
            <a:r>
              <a:rPr lang="ru-RU" sz="1200" b="1" dirty="0"/>
              <a:t>«О демографической безопасности Республики Беларусь</a:t>
            </a:r>
            <a:r>
              <a:rPr lang="ru-RU" sz="1200" b="1" dirty="0" smtClean="0"/>
              <a:t>»</a:t>
            </a:r>
            <a:endParaRPr lang="en-US" sz="1200" b="1" dirty="0"/>
          </a:p>
          <a:p>
            <a:r>
              <a:rPr lang="ru-RU" sz="1200" b="1" dirty="0"/>
              <a:t>В</a:t>
            </a:r>
            <a:r>
              <a:rPr lang="ru-RU" sz="1200" b="1" dirty="0" smtClean="0"/>
              <a:t> </a:t>
            </a:r>
            <a:r>
              <a:rPr lang="ru-RU" sz="1200" b="1" dirty="0"/>
              <a:t>2010 году в новой Концепции национальной безопасности Республики Беларусь демографическая сфера впервые выделена отдельным блоком </a:t>
            </a:r>
            <a:r>
              <a:rPr lang="ru-RU" sz="1200" b="1" i="1" dirty="0"/>
              <a:t>(Указ Президента Республики Беларусь от 09.11.2010 № 575</a:t>
            </a:r>
            <a:r>
              <a:rPr lang="ru-RU" sz="1200" b="1" i="1" dirty="0" smtClean="0"/>
              <a:t>)</a:t>
            </a:r>
          </a:p>
          <a:p>
            <a:r>
              <a:rPr lang="ru-RU" sz="1200" b="1" dirty="0"/>
              <a:t>Суммарный коэффициент рождаемости и коэффициент депопуляции включены в основные индикаторы (показатели) состояния национальной безопасности</a:t>
            </a:r>
          </a:p>
          <a:p>
            <a:endParaRPr lang="en-US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2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62" y="195486"/>
            <a:ext cx="8501122" cy="1161818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3 «Предупреждение и преодоление пьянства и алкоголизма, охрана психического здоровья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»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/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endParaRPr lang="ru-RU" sz="2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20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811953"/>
              </p:ext>
            </p:extLst>
          </p:nvPr>
        </p:nvGraphicFramePr>
        <p:xfrm>
          <a:off x="179512" y="1059582"/>
          <a:ext cx="4320480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64472866"/>
              </p:ext>
            </p:extLst>
          </p:nvPr>
        </p:nvGraphicFramePr>
        <p:xfrm>
          <a:off x="4730254" y="1059582"/>
          <a:ext cx="4320480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63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478"/>
            <a:ext cx="9144000" cy="1224136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 «Предупреждение и преодоление пьянства и алкоголизма, охрана психического здоровья»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Уровень потребления алкоголя на душу населения (литров)</a:t>
            </a:r>
            <a:b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9 месяцев 2022 года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21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412374"/>
              </p:ext>
            </p:extLst>
          </p:nvPr>
        </p:nvGraphicFramePr>
        <p:xfrm>
          <a:off x="0" y="1500180"/>
          <a:ext cx="9036496" cy="403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6720" y="4738682"/>
            <a:ext cx="467130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Целевой показатель – 10,3 литра на душу населения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84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z="11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22</a:t>
            </a:fld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49345393"/>
              </p:ext>
            </p:extLst>
          </p:nvPr>
        </p:nvGraphicFramePr>
        <p:xfrm>
          <a:off x="4289321" y="514785"/>
          <a:ext cx="4754488" cy="263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78404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ПОДПРОГРАММА 4 «Противодействие распространению туберкулеза» </a:t>
            </a:r>
          </a:p>
          <a:p>
            <a:pPr algn="ctr">
              <a:lnSpc>
                <a:spcPts val="216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02568280"/>
              </p:ext>
            </p:extLst>
          </p:nvPr>
        </p:nvGraphicFramePr>
        <p:xfrm>
          <a:off x="84230" y="2283718"/>
          <a:ext cx="4369658" cy="264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0" y="678066"/>
            <a:ext cx="2675716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05217" y="3216664"/>
            <a:ext cx="44385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/>
              <a:t>Пациенты </a:t>
            </a:r>
            <a:r>
              <a:rPr lang="ru-RU" sz="1400" dirty="0"/>
              <a:t>с туберкулезом обеспечены лекарственными средствами в полном объеме.</a:t>
            </a:r>
          </a:p>
          <a:p>
            <a:pPr>
              <a:lnSpc>
                <a:spcPts val="1400"/>
              </a:lnSpc>
            </a:pPr>
            <a:r>
              <a:rPr lang="ru-RU" sz="1400" dirty="0" err="1"/>
              <a:t>Райгорисполкомами</a:t>
            </a:r>
            <a:r>
              <a:rPr lang="ru-RU" sz="1400" dirty="0"/>
              <a:t> осуществляются меры, направленные </a:t>
            </a:r>
            <a:r>
              <a:rPr lang="ru-RU" sz="1400" dirty="0" smtClean="0"/>
              <a:t>на </a:t>
            </a:r>
            <a:r>
              <a:rPr lang="ru-RU" sz="1400" dirty="0"/>
              <a:t>усиление приверженности пациентов с туберкулезом к </a:t>
            </a:r>
            <a:r>
              <a:rPr lang="ru-RU" sz="1400" dirty="0" smtClean="0"/>
              <a:t>лечению на </a:t>
            </a:r>
            <a:r>
              <a:rPr lang="ru-RU" sz="1400" dirty="0"/>
              <a:t>амбулаторном этапе. Все пациенты (143), подлежащие обеспечению высококалорийным питанием в амбулаторных условиях, получают продуктовые наборы.</a:t>
            </a:r>
          </a:p>
        </p:txBody>
      </p:sp>
    </p:spTree>
    <p:extLst>
      <p:ext uri="{BB962C8B-B14F-4D97-AF65-F5344CB8AC3E}">
        <p14:creationId xmlns:p14="http://schemas.microsoft.com/office/powerpoint/2010/main" val="34862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329296"/>
            <a:ext cx="9180512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5 «Профилактика ВИЧ-инфекции»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23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1565275"/>
            <a:ext cx="5320612" cy="3429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увеличилось </a:t>
            </a:r>
            <a:r>
              <a:rPr lang="ru-RU" sz="1600" dirty="0"/>
              <a:t>количество лиц, </a:t>
            </a:r>
            <a:r>
              <a:rPr lang="ru-RU" sz="1600" dirty="0" smtClean="0"/>
              <a:t>протестированных </a:t>
            </a:r>
            <a:r>
              <a:rPr lang="ru-RU" sz="1600" dirty="0"/>
              <a:t>на наличие ВИЧ,    </a:t>
            </a:r>
          </a:p>
          <a:p>
            <a:r>
              <a:rPr lang="ru-RU" sz="1600" dirty="0"/>
              <a:t>поддерживается на высоком уровне процент беременных ВИЧ-инфицированных женщин и рожденных ими детей, получивших препараты для медикаментозной профилактики вертикального пути передачи ВИЧ; </a:t>
            </a:r>
          </a:p>
          <a:p>
            <a:r>
              <a:rPr lang="ru-RU" sz="1600" dirty="0"/>
              <a:t>100% детей, рожденных ВИЧ-инфицированными </a:t>
            </a:r>
            <a:r>
              <a:rPr lang="ru-RU" sz="1600" dirty="0" smtClean="0"/>
              <a:t>матерями</a:t>
            </a:r>
            <a:r>
              <a:rPr lang="ru-RU" sz="1600" dirty="0"/>
              <a:t>, </a:t>
            </a:r>
            <a:r>
              <a:rPr lang="ru-RU" sz="1600" dirty="0" smtClean="0"/>
              <a:t>обеспечиваются </a:t>
            </a:r>
            <a:r>
              <a:rPr lang="ru-RU" sz="1600" dirty="0"/>
              <a:t>бесплатными адаптированными молочными смесями для заместительного вскармливания на первом году жизни.</a:t>
            </a:r>
            <a:endParaRPr lang="en-US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6360" y="2152476"/>
            <a:ext cx="3987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 descr="D:\саша\презентация демография на заседание МОИК\картинки_дополнительные\146a13969c26283bb94f1feb6b0ffc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74" y="1643056"/>
            <a:ext cx="3721402" cy="200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107257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результате реализации </a:t>
            </a:r>
            <a:r>
              <a:rPr lang="ru-RU" b="1" dirty="0" smtClean="0"/>
              <a:t>подпрограммы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25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5" y="425407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ПОДПРОГРАММА 6 «Обеспечение функционирования системы здравоохранения Республики Беларусь» 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24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1757" y="1430729"/>
            <a:ext cx="59776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400" dirty="0"/>
              <a:t>В рамках реализации подпрограммы 6 «Обеспечение функционирования системы здравоохранения Республики Беларусь» проводились мероприятия по оказанию медицинской помощи населению, укреплению материально-технической базы, информатизации организаций здравоохранения, внедрению электронной карты пациента, дальнейшему развитию телемедицины, профилактике инфекционных </a:t>
            </a:r>
            <a:r>
              <a:rPr lang="ru-RU" sz="1400" dirty="0" smtClean="0"/>
              <a:t>заболеваний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40382"/>
            <a:ext cx="2304256" cy="153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5831"/>
            <a:ext cx="2460462" cy="168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491880" y="3147814"/>
            <a:ext cx="5112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Для реализации мероприятий подпрограмм 6 «Обеспечение функционирования системы здравоохранения Республики Беларусь», направленных на создание условий для развития здравоохранения                               и обеспечения доступности медицинской помощи для всего населения, израсходовано 761 595,5 тыс. рублей, что составило 76,4% от выделенных средств на год </a:t>
            </a:r>
            <a:r>
              <a:rPr lang="ru-RU" sz="1400" dirty="0" smtClean="0"/>
              <a:t>                    (</a:t>
            </a:r>
            <a:r>
              <a:rPr lang="ru-RU" sz="1400" dirty="0"/>
              <a:t>996 674,7 тыс. рублей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507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905064" cy="116874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ГОСУДАРСТВЕННАЯ ПРОГРАММА «ЗДОРОВЬЕ НАРОДА                          И ДЕМОГРАФИЧЕСКАЯ БЕЗОПАСНОСТЬ»                                                НА 2021 – 2025 ГОДЫ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1757" y="1430729"/>
            <a:ext cx="59776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Для реализации мероприятий Государственной программы израсходовано за 9 месяцев текущего года 766 676,3 тыс. рублей, что составило 76,2% от выделенных средств на год (1 006 198,9 тыс. рублей).</a:t>
            </a:r>
          </a:p>
          <a:p>
            <a:r>
              <a:rPr lang="ru-RU" sz="1600" dirty="0"/>
              <a:t> </a:t>
            </a:r>
          </a:p>
          <a:p>
            <a:pPr indent="449263" algn="just"/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3420566"/>
            <a:ext cx="5759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600" dirty="0"/>
              <a:t>Анализ реализации Государственной программы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за </a:t>
            </a:r>
            <a:r>
              <a:rPr lang="ru-RU" sz="1600" dirty="0"/>
              <a:t>9 месяцев  2022 года показывает, </a:t>
            </a:r>
            <a:r>
              <a:rPr lang="ru-RU" sz="1600" dirty="0" smtClean="0"/>
              <a:t>что мероприятия</a:t>
            </a:r>
            <a:r>
              <a:rPr lang="ru-RU" sz="1600" dirty="0"/>
              <a:t>, предусмотренные на 2022 год, будут выполнены </a:t>
            </a:r>
            <a:r>
              <a:rPr lang="ru-RU" sz="1600" dirty="0" smtClean="0"/>
              <a:t>                          в </a:t>
            </a:r>
            <a:r>
              <a:rPr lang="ru-RU" sz="1600" dirty="0"/>
              <a:t>полном объеме, поставленные задачи будут </a:t>
            </a:r>
            <a:r>
              <a:rPr lang="ru-RU" sz="1600" dirty="0" smtClean="0"/>
              <a:t>решены</a:t>
            </a:r>
            <a:endParaRPr lang="ru-RU" sz="1600" dirty="0"/>
          </a:p>
        </p:txBody>
      </p:sp>
      <p:pic>
        <p:nvPicPr>
          <p:cNvPr id="1026" name="Picture 2" descr="Здравоохранение Моск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3" y="2775882"/>
            <a:ext cx="2828177" cy="2121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3" y="1221118"/>
            <a:ext cx="2376264" cy="141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7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8507"/>
            <a:ext cx="2376946" cy="1723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506"/>
            <a:ext cx="6492992" cy="11471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Закон Республики Беларусь  «О демографической безопасности Республики Беларусь»                                             от 4 января 2002 г. №80-З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14348" y="1142990"/>
            <a:ext cx="8255178" cy="3643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/>
              <a:t>     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357304"/>
            <a:ext cx="792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Демографическая безопасность</a:t>
            </a:r>
            <a:r>
              <a:rPr lang="ru-RU" dirty="0" smtClean="0"/>
              <a:t> - состояние защищенности социально-экономического развития государства и общества от демографических угроз, при котором обеспечивается развитие Республики Беларусь в соответствии с ее национальными демографическими интересами</a:t>
            </a:r>
          </a:p>
          <a:p>
            <a:r>
              <a:rPr lang="ru-RU" b="1" i="1" u="sng" dirty="0" smtClean="0"/>
              <a:t>Демографические угрозы</a:t>
            </a:r>
            <a:r>
              <a:rPr lang="ru-RU" dirty="0" smtClean="0"/>
              <a:t> - демографические явления и тенденции, социально-экономические последствия которых оказывают отрицательное воздействие на устойчивое развитие Республики Беларусь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4529"/>
            <a:ext cx="6321896" cy="10488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chemeClr val="tx2"/>
                </a:solidFill>
              </a:rPr>
              <a:t>Основные </a:t>
            </a:r>
            <a:r>
              <a:rPr lang="ru-RU" sz="3100" b="1" dirty="0">
                <a:solidFill>
                  <a:schemeClr val="tx2"/>
                </a:solidFill>
              </a:rPr>
              <a:t>угрозы  национальной безопасности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50139"/>
            <a:ext cx="7200900" cy="30963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депопуляция </a:t>
            </a:r>
          </a:p>
          <a:p>
            <a:r>
              <a:rPr lang="ru-RU" sz="2400" b="1" dirty="0" smtClean="0"/>
              <a:t>старение населения </a:t>
            </a:r>
          </a:p>
          <a:p>
            <a:r>
              <a:rPr lang="ru-RU" sz="2400" b="1" dirty="0" smtClean="0"/>
              <a:t>нерегулируемые миграционные процессы </a:t>
            </a:r>
          </a:p>
          <a:p>
            <a:r>
              <a:rPr lang="ru-RU" sz="2400" b="1" dirty="0" smtClean="0"/>
              <a:t>деградация института семьи</a:t>
            </a:r>
            <a:endParaRPr lang="en-US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478"/>
            <a:ext cx="1728192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3303265"/>
            <a:ext cx="2928958" cy="17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5486"/>
            <a:ext cx="1715920" cy="109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257"/>
            <a:ext cx="9144000" cy="13548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Реализация государственной демографической 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политики  в  </a:t>
            </a:r>
            <a:r>
              <a:rPr lang="ru-RU" sz="2400" b="1" dirty="0">
                <a:solidFill>
                  <a:schemeClr val="tx2"/>
                </a:solidFill>
              </a:rPr>
              <a:t>Республике </a:t>
            </a:r>
            <a:r>
              <a:rPr lang="ru-RU" sz="2400" b="1" dirty="0" smtClean="0">
                <a:solidFill>
                  <a:schemeClr val="tx2"/>
                </a:solidFill>
              </a:rPr>
              <a:t>Беларусь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180" y="1177922"/>
            <a:ext cx="8387637" cy="3726264"/>
          </a:xfrm>
        </p:spPr>
        <p:txBody>
          <a:bodyPr>
            <a:noAutofit/>
          </a:bodyPr>
          <a:lstStyle/>
          <a:p>
            <a:endParaRPr lang="ru-RU" sz="1600" b="1" dirty="0" smtClean="0">
              <a:cs typeface="Times New Roman" panose="02020603050405020304" pitchFamily="18" charset="0"/>
            </a:endParaRPr>
          </a:p>
          <a:p>
            <a:pPr marL="288000">
              <a:lnSpc>
                <a:spcPts val="1800"/>
              </a:lnSpc>
              <a:spcBef>
                <a:spcPts val="0"/>
              </a:spcBef>
            </a:pPr>
            <a:r>
              <a:rPr lang="ru-RU" sz="1600" b="1" dirty="0">
                <a:cs typeface="Times New Roman" panose="02020603050405020304" pitchFamily="18" charset="0"/>
              </a:rPr>
              <a:t>Основной формой реализации Закона Республики Беларусь </a:t>
            </a:r>
            <a:r>
              <a:rPr lang="ru-RU" sz="1600" b="1" dirty="0" smtClean="0">
                <a:cs typeface="Times New Roman" panose="02020603050405020304" pitchFamily="18" charset="0"/>
              </a:rPr>
              <a:t>                                         </a:t>
            </a:r>
            <a:r>
              <a:rPr lang="ru-RU" sz="1600" b="1" dirty="0">
                <a:cs typeface="Times New Roman" panose="02020603050405020304" pitchFamily="18" charset="0"/>
              </a:rPr>
              <a:t>«О демографической безопасности Республики Беларусь» являются </a:t>
            </a:r>
            <a:r>
              <a:rPr lang="ru-RU" sz="1600" b="1" dirty="0" smtClean="0">
                <a:cs typeface="Times New Roman" panose="02020603050405020304" pitchFamily="18" charset="0"/>
              </a:rPr>
              <a:t>Национальная программа демографической безопасности и программы демографической безопасности для административно-территориальных единиц.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marL="288000">
              <a:lnSpc>
                <a:spcPts val="1800"/>
              </a:lnSpc>
              <a:spcBef>
                <a:spcPts val="0"/>
              </a:spcBef>
            </a:pPr>
            <a:r>
              <a:rPr lang="ru-RU" sz="1600" b="1" dirty="0" smtClean="0">
                <a:cs typeface="Times New Roman" panose="02020603050405020304" pitchFamily="18" charset="0"/>
              </a:rPr>
              <a:t>В Республике Беларусь </a:t>
            </a:r>
            <a:r>
              <a:rPr lang="ru-RU" sz="1600" b="1" dirty="0">
                <a:cs typeface="Times New Roman" panose="02020603050405020304" pitchFamily="18" charset="0"/>
              </a:rPr>
              <a:t>реализованы три Национальные программы демографической безопасности Республики Беларусь, утвержденные Указами Главы государства  от 26.03.2007 №  135 (на 2007-2010 годы) </a:t>
            </a:r>
            <a:r>
              <a:rPr lang="ru-RU" sz="1600" b="1" dirty="0" smtClean="0"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cs typeface="Times New Roman" panose="02020603050405020304" pitchFamily="18" charset="0"/>
              </a:rPr>
              <a:t>от 11.08.2011  №  357 </a:t>
            </a:r>
            <a:r>
              <a:rPr lang="ru-RU" sz="1600" b="1" dirty="0" smtClean="0">
                <a:cs typeface="Times New Roman" panose="02020603050405020304" pitchFamily="18" charset="0"/>
              </a:rPr>
              <a:t> (на </a:t>
            </a:r>
            <a:r>
              <a:rPr lang="ru-RU" sz="1600" b="1" dirty="0">
                <a:cs typeface="Times New Roman" panose="02020603050405020304" pitchFamily="18" charset="0"/>
              </a:rPr>
              <a:t>2011-2015 годы), постановлением Совета Министров Республики Беларусь от 14.03.2016 № 200 (2016 – 2020 годы)</a:t>
            </a:r>
          </a:p>
          <a:p>
            <a:pPr marL="288000">
              <a:lnSpc>
                <a:spcPts val="1800"/>
              </a:lnSpc>
              <a:spcBef>
                <a:spcPts val="0"/>
              </a:spcBef>
            </a:pPr>
            <a:r>
              <a:rPr lang="ru-RU" sz="1600" b="1" dirty="0">
                <a:cs typeface="Times New Roman" panose="02020603050405020304" pitchFamily="18" charset="0"/>
              </a:rPr>
              <a:t>В настоящее время реализуется Государственная программа </a:t>
            </a:r>
            <a:r>
              <a:rPr lang="ru-RU" sz="1600" b="1" dirty="0" smtClean="0">
                <a:cs typeface="Times New Roman" panose="02020603050405020304" pitchFamily="18" charset="0"/>
              </a:rPr>
              <a:t>         «</a:t>
            </a:r>
            <a:r>
              <a:rPr lang="ru-RU" sz="1600" b="1" dirty="0">
                <a:cs typeface="Times New Roman" panose="02020603050405020304" pitchFamily="18" charset="0"/>
              </a:rPr>
              <a:t>Здоровье народа и демографическая </a:t>
            </a:r>
            <a:r>
              <a:rPr lang="ru-RU" sz="1600" b="1" dirty="0" smtClean="0">
                <a:cs typeface="Times New Roman" panose="02020603050405020304" pitchFamily="18" charset="0"/>
              </a:rPr>
              <a:t>безопасность» </a:t>
            </a:r>
            <a:r>
              <a:rPr lang="ru-RU" sz="1600" b="1" dirty="0">
                <a:cs typeface="Times New Roman" panose="02020603050405020304" pitchFamily="18" charset="0"/>
              </a:rPr>
              <a:t>на 2021 – </a:t>
            </a:r>
            <a:r>
              <a:rPr lang="ru-RU" sz="1600" b="1" dirty="0" smtClean="0">
                <a:cs typeface="Times New Roman" panose="02020603050405020304" pitchFamily="18" charset="0"/>
              </a:rPr>
              <a:t>2025 годы</a:t>
            </a:r>
            <a:r>
              <a:rPr lang="ru-RU" sz="1600" b="1" dirty="0"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cs typeface="Times New Roman" panose="02020603050405020304" pitchFamily="18" charset="0"/>
              </a:rPr>
              <a:t> утвержденная </a:t>
            </a:r>
            <a:r>
              <a:rPr lang="ru-RU" sz="1600" b="1" dirty="0">
                <a:cs typeface="Times New Roman" panose="02020603050405020304" pitchFamily="18" charset="0"/>
              </a:rPr>
              <a:t>постановлением Совета Министров Республики Беларусь от 19.01.2021 № </a:t>
            </a:r>
            <a:r>
              <a:rPr lang="ru-RU" sz="1600" b="1" dirty="0" smtClean="0">
                <a:cs typeface="Times New Roman" panose="02020603050405020304" pitchFamily="18" charset="0"/>
              </a:rPr>
              <a:t>28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0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146"/>
            <a:ext cx="9144000" cy="847968"/>
          </a:xfrm>
          <a:effectLst/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ГОСУДАРСТВЕННАЯ ПРОГРАММА «ЗДОРОВЬЕ НАРОДА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 ДЕМОГРАФИЧЕСКАЯ БЕЗОПАСНОСТЬ» НА 2021 – 2025 ГОДЫ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643758"/>
            <a:ext cx="4896544" cy="2095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u="sng" dirty="0" smtClean="0">
                <a:cs typeface="Arial" panose="020B0604020202020204" pitchFamily="34" charset="0"/>
              </a:rPr>
              <a:t>Численность населения</a:t>
            </a:r>
            <a:r>
              <a:rPr lang="ru-RU" sz="1600" dirty="0" smtClean="0">
                <a:cs typeface="Arial" panose="020B0604020202020204" pitchFamily="34" charset="0"/>
              </a:rPr>
              <a:t> </a:t>
            </a:r>
            <a:br>
              <a:rPr lang="ru-RU" sz="1600" dirty="0" smtClean="0">
                <a:cs typeface="Arial" panose="020B0604020202020204" pitchFamily="34" charset="0"/>
              </a:rPr>
            </a:br>
            <a:r>
              <a:rPr lang="ru-RU" sz="1600" dirty="0" smtClean="0">
                <a:cs typeface="Arial" panose="020B0604020202020204" pitchFamily="34" charset="0"/>
              </a:rPr>
              <a:t>на 1 января 2022 г. – </a:t>
            </a:r>
            <a:br>
              <a:rPr lang="ru-RU" sz="1600" dirty="0" smtClean="0">
                <a:cs typeface="Arial" panose="020B0604020202020204" pitchFamily="34" charset="0"/>
              </a:rPr>
            </a:br>
            <a:r>
              <a:rPr lang="ru-RU" sz="1600" dirty="0" smtClean="0">
                <a:cs typeface="Arial" panose="020B0604020202020204" pitchFamily="34" charset="0"/>
              </a:rPr>
              <a:t>1 465,755 тыс. человек</a:t>
            </a:r>
          </a:p>
          <a:p>
            <a:pPr marL="0" indent="0">
              <a:buNone/>
            </a:pPr>
            <a:endParaRPr lang="ru-RU" sz="1600" u="sng" dirty="0" smtClean="0">
              <a:cs typeface="Arial" panose="020B0604020202020204" pitchFamily="34" charset="0"/>
            </a:endParaRP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Arial" panose="020B0604020202020204" pitchFamily="34" charset="0"/>
              </a:rPr>
              <a:t>Лица </a:t>
            </a:r>
            <a:r>
              <a:rPr lang="ru-RU" sz="1600" dirty="0">
                <a:cs typeface="Arial" panose="020B0604020202020204" pitchFamily="34" charset="0"/>
              </a:rPr>
              <a:t>трудоспособного возраста – </a:t>
            </a:r>
            <a:r>
              <a:rPr lang="en-US" sz="1600" dirty="0" smtClean="0">
                <a:cs typeface="Arial" panose="020B0604020202020204" pitchFamily="34" charset="0"/>
              </a:rPr>
              <a:t>5</a:t>
            </a:r>
            <a:r>
              <a:rPr lang="ru-RU" sz="1600" dirty="0" smtClean="0">
                <a:cs typeface="Arial" panose="020B0604020202020204" pitchFamily="34" charset="0"/>
              </a:rPr>
              <a:t>8%</a:t>
            </a:r>
            <a:endParaRPr lang="en-US" sz="1600" dirty="0">
              <a:cs typeface="Arial" panose="020B0604020202020204" pitchFamily="34" charset="0"/>
            </a:endParaRP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Arial" panose="020B0604020202020204" pitchFamily="34" charset="0"/>
              </a:rPr>
              <a:t>Лица старше трудоспособного возраста – 21,2%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Arial" panose="020B0604020202020204" pitchFamily="34" charset="0"/>
              </a:rPr>
              <a:t>Сельское население – 4</a:t>
            </a:r>
            <a:r>
              <a:rPr lang="en-US" sz="1600" dirty="0" smtClean="0">
                <a:cs typeface="Arial" panose="020B0604020202020204" pitchFamily="34" charset="0"/>
              </a:rPr>
              <a:t>5,</a:t>
            </a:r>
            <a:r>
              <a:rPr lang="ru-RU" sz="1600" dirty="0" smtClean="0">
                <a:cs typeface="Arial" panose="020B0604020202020204" pitchFamily="34" charset="0"/>
              </a:rPr>
              <a:t>2%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Arial" panose="020B0604020202020204" pitchFamily="34" charset="0"/>
              </a:rPr>
              <a:t>Городское население </a:t>
            </a:r>
            <a:r>
              <a:rPr lang="ru-RU" sz="1600" dirty="0">
                <a:cs typeface="Arial" panose="020B0604020202020204" pitchFamily="34" charset="0"/>
              </a:rPr>
              <a:t>– </a:t>
            </a:r>
            <a:r>
              <a:rPr lang="ru-RU" sz="1600" dirty="0" smtClean="0">
                <a:cs typeface="Arial" panose="020B0604020202020204" pitchFamily="34" charset="0"/>
              </a:rPr>
              <a:t>5</a:t>
            </a:r>
            <a:r>
              <a:rPr lang="en-US" sz="1600" dirty="0" smtClean="0">
                <a:cs typeface="Arial" panose="020B0604020202020204" pitchFamily="34" charset="0"/>
              </a:rPr>
              <a:t>4,</a:t>
            </a:r>
            <a:r>
              <a:rPr lang="ru-RU" sz="1600" dirty="0" smtClean="0">
                <a:cs typeface="Arial" panose="020B0604020202020204" pitchFamily="34" charset="0"/>
              </a:rPr>
              <a:t>8%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6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000114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Г</a:t>
            </a:r>
            <a:r>
              <a:rPr lang="ru-RU" sz="1600" b="1" dirty="0" smtClean="0"/>
              <a:t>лавная цел</a:t>
            </a:r>
            <a:r>
              <a:rPr lang="ru-RU" sz="1600" b="1" dirty="0"/>
              <a:t>ь</a:t>
            </a:r>
            <a:r>
              <a:rPr lang="ru-RU" sz="1600" b="1" dirty="0" smtClean="0"/>
              <a:t> </a:t>
            </a:r>
            <a:r>
              <a:rPr lang="ru-RU" sz="1600" b="1" dirty="0"/>
              <a:t>Государственной программы </a:t>
            </a:r>
            <a:r>
              <a:rPr lang="ru-RU" sz="1600" b="1" dirty="0" smtClean="0"/>
              <a:t>– создание условий </a:t>
            </a:r>
            <a:br>
              <a:rPr lang="ru-RU" sz="1600" b="1" dirty="0" smtClean="0"/>
            </a:br>
            <a:r>
              <a:rPr lang="ru-RU" sz="1600" b="1" dirty="0" smtClean="0"/>
              <a:t>для улучшения здоровья населения с охватом всех этапов жизни, повышения качества и доступности услуг системы здравоохранения</a:t>
            </a:r>
            <a:endParaRPr lang="ru-RU" sz="1600" b="1" dirty="0"/>
          </a:p>
          <a:p>
            <a:endParaRPr lang="ru-RU" sz="1600" b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96235048"/>
              </p:ext>
            </p:extLst>
          </p:nvPr>
        </p:nvGraphicFramePr>
        <p:xfrm>
          <a:off x="3997669" y="1954062"/>
          <a:ext cx="4968552" cy="31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51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90" y="103513"/>
            <a:ext cx="8043890" cy="6512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1 «Семья и детство»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030" name="Picture 6" descr="Картинки по запросу семья года минщи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729285"/>
            <a:ext cx="3000396" cy="21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pcborisov.guo.by/uploads/b1/s/10/873/editor_picture/1/507/orig_20190517_144405.jpg?t=15589402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0" y="2923703"/>
            <a:ext cx="2786094" cy="19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31" y="2938771"/>
            <a:ext cx="2973365" cy="198048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14362"/>
            <a:ext cx="8286808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Семейная политика в Республике Беларусь </a:t>
            </a:r>
            <a:r>
              <a:rPr lang="ru-RU" sz="1400" dirty="0" smtClean="0"/>
              <a:t>реализуется посредством: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выплаты пособий в связи с рождением и воспитанием детей;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семейного капитала многодетным семьям;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государственной поддержки многодетным семьям при строительстве (реконструкции) жилья;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осуществления социального обслуживания семей с детьми;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гарантий и льгот в сфере образования, здравоохранения, пенсионного, трудового, налогового и жилищного законодательства;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поощрения труда материнства государственной наградой – орденом Матери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/>
          <p:cNvPicPr>
            <a:picLocks noChangeArrowheads="1" noChangeAspect="1"/>
          </p:cNvPicPr>
          <p:nvPr/>
        </p:nvPicPr>
        <p:blipFill rotWithShape="1">
          <a:blip r:embed="rId2"/>
          <a:srcRect b="262" l="30" t="41"/>
          <a:stretch/>
        </p:blipFill>
        <p:spPr bwMode="auto">
          <a:xfrm>
            <a:off x="7420635" y="931618"/>
            <a:ext cx="1573258" cy="115008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dirty="0"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142991"/>
            <a:ext cx="7429552" cy="14287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r>
              <a:rPr dirty="0" lang="ru-RU" smtClean="0" sz="1200"/>
              <a:t>*</a:t>
            </a:r>
            <a:r>
              <a:rPr b="1" dirty="0" lang="ru-RU" smtClean="0" sz="1400"/>
              <a:t>Успешно осваиваются современные технологии выхаживания глубоко недоношенных детей</a:t>
            </a:r>
          </a:p>
          <a:p>
            <a:pPr algn="l">
              <a:lnSpc>
                <a:spcPts val="1200"/>
              </a:lnSpc>
            </a:pPr>
            <a:r>
              <a:rPr b="1" dirty="0" lang="ru-RU" smtClean="0" sz="1400"/>
              <a:t>*Осуществляется </a:t>
            </a:r>
            <a:r>
              <a:rPr b="1" dirty="0" err="1" lang="ru-RU" sz="1400"/>
              <a:t>предабортное</a:t>
            </a:r>
            <a:r>
              <a:rPr b="1" dirty="0" lang="ru-RU" sz="1400"/>
              <a:t> психологическое </a:t>
            </a:r>
            <a:r>
              <a:rPr b="1" dirty="0" lang="ru-RU" smtClean="0" sz="1400"/>
              <a:t>консультирование</a:t>
            </a:r>
            <a:endParaRPr b="1" dirty="0" lang="ru-RU" sz="1400"/>
          </a:p>
          <a:p>
            <a:pPr algn="l">
              <a:lnSpc>
                <a:spcPts val="1200"/>
              </a:lnSpc>
            </a:pPr>
            <a:r>
              <a:rPr b="1" dirty="0" lang="ru-RU" smtClean="0" sz="1400"/>
              <a:t>*Проводится </a:t>
            </a:r>
            <a:r>
              <a:rPr b="1" dirty="0" err="1" lang="ru-RU" sz="1400"/>
              <a:t>пренатальный</a:t>
            </a:r>
            <a:r>
              <a:rPr b="1" dirty="0" lang="ru-RU" sz="1400"/>
              <a:t> скрининг врожденных пороков </a:t>
            </a:r>
            <a:r>
              <a:rPr b="1" dirty="0" lang="ru-RU" smtClean="0" sz="1400"/>
              <a:t>развития                                   </a:t>
            </a:r>
            <a:r>
              <a:rPr b="1" dirty="0" lang="ru-RU" sz="1400"/>
              <a:t>и наследственных заболеваний </a:t>
            </a:r>
            <a:r>
              <a:rPr b="1" dirty="0" lang="ru-RU" smtClean="0" sz="1400"/>
              <a:t>плода</a:t>
            </a:r>
          </a:p>
          <a:p>
            <a:pPr algn="l">
              <a:lnSpc>
                <a:spcPts val="1200"/>
              </a:lnSpc>
            </a:pPr>
            <a:r>
              <a:rPr b="1" dirty="0" lang="ru-RU" smtClean="0" sz="1400"/>
              <a:t>*Функционируют </a:t>
            </a:r>
            <a:r>
              <a:rPr b="1" dirty="0" lang="ru-RU" sz="1400"/>
              <a:t>8 межрайонных центров раннего </a:t>
            </a:r>
            <a:r>
              <a:rPr b="1" dirty="0" lang="ru-RU" smtClean="0" sz="1400"/>
              <a:t>вмешательства</a:t>
            </a:r>
          </a:p>
          <a:p>
            <a:pPr algn="l">
              <a:lnSpc>
                <a:spcPts val="1200"/>
              </a:lnSpc>
            </a:pPr>
            <a:r>
              <a:rPr b="1" dirty="0" lang="ru-RU" smtClean="0" sz="1400"/>
              <a:t>*Внедрены </a:t>
            </a:r>
            <a:r>
              <a:rPr b="1" dirty="0" lang="ru-RU" sz="1400"/>
              <a:t>новые формы и методы работы по профилактике детского </a:t>
            </a:r>
            <a:r>
              <a:rPr b="1" dirty="0" lang="ru-RU" smtClean="0" sz="1400"/>
              <a:t>травматизма на </a:t>
            </a:r>
            <a:r>
              <a:rPr b="1" dirty="0" lang="ru-RU" sz="1400"/>
              <a:t>базе 4-х модельных центров </a:t>
            </a:r>
            <a:r>
              <a:rPr b="1" dirty="0" lang="ru-RU" smtClean="0" sz="1400"/>
              <a:t>по </a:t>
            </a:r>
            <a:r>
              <a:rPr b="1" dirty="0" lang="ru-RU" sz="1400"/>
              <a:t>обучению родителей основам безопасной жизнедеятельности </a:t>
            </a:r>
            <a:r>
              <a:rPr b="1" dirty="0" lang="ru-RU" smtClean="0" sz="1400"/>
              <a:t>детей</a:t>
            </a:r>
            <a:endParaRPr b="1" dirty="0" lang="ru-RU" sz="1400"/>
          </a:p>
        </p:txBody>
      </p:sp>
      <p:sp>
        <p:nvSpPr>
          <p:cNvPr id="4" name="TextBox 3"/>
          <p:cNvSpPr txBox="1"/>
          <p:nvPr/>
        </p:nvSpPr>
        <p:spPr>
          <a:xfrm>
            <a:off x="142844" y="285734"/>
            <a:ext cx="9005596" cy="8617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b="1" dirty="0" lang="ru-RU">
                <a:solidFill>
                  <a:schemeClr val="accent1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charset="0" panose="020F0502020204030204" pitchFamily="34" typeface="Calibri"/>
              </a:rPr>
              <a:t>СОВЕРШЕНСТВОВАНИЕ СИСТЕМЫ ОХРАНЫ ЗДОРОВЬЯ </a:t>
            </a:r>
            <a:endParaRPr b="1" dirty="0" lang="ru-RU" smtClean="0">
              <a:solidFill>
                <a:schemeClr val="accent1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+mj-lt"/>
              <a:cs charset="0" panose="020F0502020204030204" pitchFamily="34" typeface="Calibri"/>
            </a:endParaRPr>
          </a:p>
          <a:p>
            <a:pPr algn="ctr">
              <a:lnSpc>
                <a:spcPts val="3000"/>
              </a:lnSpc>
            </a:pPr>
            <a:r>
              <a:rPr b="1" dirty="0" lang="ru-RU" smtClean="0">
                <a:solidFill>
                  <a:schemeClr val="accent1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charset="0" panose="020F0502020204030204" pitchFamily="34" typeface="Calibri"/>
              </a:rPr>
              <a:t>МАТЕРИ </a:t>
            </a:r>
            <a:r>
              <a:rPr b="1" dirty="0" lang="ru-RU">
                <a:solidFill>
                  <a:schemeClr val="accent1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  <a:cs charset="0" panose="020F0502020204030204" pitchFamily="34" typeface="Calibri"/>
              </a:rPr>
              <a:t>И РЕБЕНКА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003798"/>
            <a:ext cx="184731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endParaRPr dirty="0" lang="ru-RU"/>
          </a:p>
        </p:txBody>
      </p:sp>
      <p:pic>
        <p:nvPicPr>
          <p:cNvPr id="9" name="Picture 2"/>
          <p:cNvPicPr>
            <a:picLocks noChangeArrowheads="1" noChangeAspect="1"/>
          </p:cNvPicPr>
          <p:nvPr/>
        </p:nvPicPr>
        <p:blipFill rotWithShape="1">
          <a:blip cstate="print" r:embed="rId3"/>
          <a:srcRect l="71"/>
          <a:stretch/>
        </p:blipFill>
        <p:spPr bwMode="auto">
          <a:xfrm>
            <a:off x="6267045" y="2729869"/>
            <a:ext cx="2705910" cy="189114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285734"/>
            <a:ext cx="7635792" cy="22145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00"/>
              </a:lnSpc>
            </a:pPr>
            <a:endParaRPr dirty="0" lang="ru-RU" sz="1400"/>
          </a:p>
        </p:txBody>
      </p:sp>
      <p:pic>
        <p:nvPicPr>
          <p:cNvPr id="12" name="Picture 10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0879" y="2761553"/>
            <a:ext cx="2965691" cy="1965415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2768868"/>
            <a:ext cx="2917558" cy="214268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14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9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164981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15577994"/>
              </p:ext>
            </p:extLst>
          </p:nvPr>
        </p:nvGraphicFramePr>
        <p:xfrm>
          <a:off x="251520" y="595981"/>
          <a:ext cx="4498898" cy="308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456862"/>
            <a:ext cx="4357149" cy="269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9490" y="3811203"/>
            <a:ext cx="460831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За </a:t>
            </a:r>
            <a:r>
              <a:rPr lang="ru-RU" sz="1700" dirty="0"/>
              <a:t>2016 – </a:t>
            </a:r>
            <a:r>
              <a:rPr lang="ru-RU" sz="1700" dirty="0" smtClean="0"/>
              <a:t>2022 </a:t>
            </a:r>
            <a:r>
              <a:rPr lang="ru-RU" sz="1700" dirty="0"/>
              <a:t>годы о</a:t>
            </a:r>
            <a:r>
              <a:rPr lang="ru-RU" sz="1700" dirty="0" smtClean="0"/>
              <a:t>рдена Матери удостоены 2513 многодетных матерей, </a:t>
            </a:r>
            <a:br>
              <a:rPr lang="ru-RU" sz="1700" dirty="0" smtClean="0"/>
            </a:br>
            <a:r>
              <a:rPr lang="ru-RU" sz="1700" dirty="0" smtClean="0"/>
              <a:t>из </a:t>
            </a:r>
            <a:r>
              <a:rPr lang="ru-RU" sz="1700" dirty="0"/>
              <a:t>них </a:t>
            </a:r>
            <a:r>
              <a:rPr lang="ru-RU" sz="1700" dirty="0" smtClean="0"/>
              <a:t>197 </a:t>
            </a:r>
            <a:r>
              <a:rPr lang="ru-RU" sz="1700" dirty="0"/>
              <a:t>– в </a:t>
            </a:r>
            <a:r>
              <a:rPr lang="ru-RU" sz="1700" dirty="0" smtClean="0"/>
              <a:t>2021 году, 175 –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8071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5122</TotalTime>
  <Words>1611</Words>
  <Application>Microsoft Office PowerPoint</Application>
  <PresentationFormat>Экран (16:9)</PresentationFormat>
  <Paragraphs>186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맑은 고딕</vt:lpstr>
      <vt:lpstr>宋体</vt:lpstr>
      <vt:lpstr>Arial</vt:lpstr>
      <vt:lpstr>Calibri</vt:lpstr>
      <vt:lpstr>Century Schoolbook</vt:lpstr>
      <vt:lpstr>굴림</vt:lpstr>
      <vt:lpstr>Times New Roman</vt:lpstr>
      <vt:lpstr>Wingdings</vt:lpstr>
      <vt:lpstr>Тема Office</vt:lpstr>
      <vt:lpstr>Custom Design</vt:lpstr>
      <vt:lpstr>Презентация PowerPoint</vt:lpstr>
      <vt:lpstr>Реализация государственной демографической  политики  в  Республике Беларусь  </vt:lpstr>
      <vt:lpstr>Закон Республики Беларусь  «О демографической безопасности Республики Беларусь»                                             от 4 января 2002 г. №80-З</vt:lpstr>
      <vt:lpstr>  Основные угрозы  национальной безопасности  </vt:lpstr>
      <vt:lpstr>Реализация государственной демографической  политики  в  Республике Беларусь</vt:lpstr>
      <vt:lpstr>ГОСУДАРСТВЕННАЯ ПРОГРАММА «ЗДОРОВЬЕ НАРОДА  И ДЕМОГРАФИЧЕСКАЯ БЕЗОПАСНОСТЬ» НА 2021 – 2025 ГОДЫ</vt:lpstr>
      <vt:lpstr> ПОДПРОГРАММА 1 «Семья и детство»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 ПЕРЕДВИЖНЫХ МЕДИЦИНСКИХ КОМПЛЕКСОВ</vt:lpstr>
      <vt:lpstr>Создание территориальных центров специализированной медицинской помощи</vt:lpstr>
      <vt:lpstr>СКРИНИНГ ОНКОЛОГИЧЕСКИХ ЗАБОЛЕВАНИЙ</vt:lpstr>
      <vt:lpstr>ВВЕДЕНЫ ОБЪЕКТЫ</vt:lpstr>
      <vt:lpstr>ПОДПРОГРАММА 3 «Предупреждение и преодоление пьянства и алкоголизма, охрана психического здоровья» </vt:lpstr>
      <vt:lpstr> ПОДПРОГРАММА 3 «Предупреждение и преодоление пьянства и алкоголизма, охрана психического здоровья» Уровень потребления алкоголя на душу населения (литров) за 9 месяцев 2022 года</vt:lpstr>
      <vt:lpstr>Презентация PowerPoint</vt:lpstr>
      <vt:lpstr>ПОДПРОГРАММА 5 «Профилактика ВИЧ-инфекции» </vt:lpstr>
      <vt:lpstr>ПОДПРОГРАММА 6 «Обеспечение функционирования системы здравоохранения Республики Беларусь» </vt:lpstr>
      <vt:lpstr>ГОСУДАРСТВЕННАЯ ПРОГРАММА «ЗДОРОВЬЕ НАРОДА                          И ДЕМОГРАФИЧЕСКАЯ БЕЗОПАСНОСТЬ»                                                НА 2021 – 2025 ГОДЫ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ОРГАНИЗАЦИЙ ЗДРАВООХРАНЕНИЯ В 2016 ГОДУ, ПРОБЛЕМАХ В УЧРЕЖДЕНИЯХ ЗДРАВООХРАНЕНИЯ И ОСНОВНЫХ НАПРАВЛЕНИЯХ ДЕЯТЕЛЬНОСТИ  НА 2017 ГОД</dc:title>
  <dc:creator>Пользователь</dc:creator>
  <cp:lastModifiedBy>Котенкова Александра Викторовна</cp:lastModifiedBy>
  <cp:revision>787</cp:revision>
  <cp:lastPrinted>2021-07-23T11:40:10Z</cp:lastPrinted>
  <dcterms:created xsi:type="dcterms:W3CDTF">2017-01-26T09:00:03Z</dcterms:created>
  <dcterms:modified xsi:type="dcterms:W3CDTF">2022-11-15T07:14:11Z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1088192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